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0" r:id="rId2"/>
  </p:sldMasterIdLst>
  <p:sldIdLst>
    <p:sldId id="433" r:id="rId3"/>
    <p:sldId id="356" r:id="rId4"/>
    <p:sldId id="401" r:id="rId5"/>
    <p:sldId id="406" r:id="rId6"/>
    <p:sldId id="359" r:id="rId7"/>
    <p:sldId id="360" r:id="rId8"/>
    <p:sldId id="380" r:id="rId9"/>
    <p:sldId id="403" r:id="rId10"/>
    <p:sldId id="404" r:id="rId11"/>
    <p:sldId id="422" r:id="rId12"/>
    <p:sldId id="423" r:id="rId13"/>
    <p:sldId id="424" r:id="rId14"/>
    <p:sldId id="363" r:id="rId15"/>
    <p:sldId id="372" r:id="rId16"/>
    <p:sldId id="414" r:id="rId17"/>
    <p:sldId id="408" r:id="rId18"/>
    <p:sldId id="415" r:id="rId19"/>
    <p:sldId id="409" r:id="rId20"/>
    <p:sldId id="416" r:id="rId21"/>
    <p:sldId id="410" r:id="rId22"/>
    <p:sldId id="413" r:id="rId23"/>
    <p:sldId id="411" r:id="rId24"/>
    <p:sldId id="412" r:id="rId25"/>
    <p:sldId id="425" r:id="rId26"/>
    <p:sldId id="367" r:id="rId27"/>
    <p:sldId id="426" r:id="rId28"/>
    <p:sldId id="427" r:id="rId29"/>
    <p:sldId id="421" r:id="rId30"/>
    <p:sldId id="419" r:id="rId31"/>
    <p:sldId id="374" r:id="rId32"/>
    <p:sldId id="400" r:id="rId33"/>
    <p:sldId id="402" r:id="rId34"/>
    <p:sldId id="385" r:id="rId35"/>
    <p:sldId id="386" r:id="rId36"/>
    <p:sldId id="390" r:id="rId37"/>
    <p:sldId id="391" r:id="rId38"/>
    <p:sldId id="389" r:id="rId39"/>
    <p:sldId id="393" r:id="rId40"/>
    <p:sldId id="399" r:id="rId41"/>
    <p:sldId id="428" r:id="rId42"/>
    <p:sldId id="429" r:id="rId43"/>
    <p:sldId id="430" r:id="rId44"/>
    <p:sldId id="431" r:id="rId45"/>
    <p:sldId id="432" r:id="rId46"/>
  </p:sldIdLst>
  <p:sldSz cx="9144000" cy="6858000" type="screen4x3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66FF"/>
    <a:srgbClr val="A678A8"/>
    <a:srgbClr val="008000"/>
    <a:srgbClr val="EE7316"/>
    <a:srgbClr val="D60093"/>
    <a:srgbClr val="E1E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32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7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7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A11DC04-6C02-4011-AD2E-AFBDE680F6A4}" type="datetimeFigureOut">
              <a:rPr lang="en-US" altLang="zh-TW"/>
              <a:pPr>
                <a:defRPr/>
              </a:pPr>
              <a:t>1/3/2022</a:t>
            </a:fld>
            <a:endParaRPr lang="en-US" altLang="zh-TW"/>
          </a:p>
        </p:txBody>
      </p:sp>
      <p:sp>
        <p:nvSpPr>
          <p:cNvPr id="10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BDDC3"/>
              </a:solidFill>
            </a:endParaRPr>
          </a:p>
        </p:txBody>
      </p:sp>
      <p:sp>
        <p:nvSpPr>
          <p:cNvPr id="11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DAB1B5D-20FD-43B2-A080-A0CA8114C039}" type="slidenum">
              <a:rPr lang="en-US" altLang="zh-TW">
                <a:solidFill>
                  <a:srgbClr val="EBDDC3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048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B5E5A-77CC-4B76-BEEC-F62AEC5852BB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D87EA-F3BD-4563-91E2-C777BFF5EAB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85786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DBC8B-85F8-4C3C-86AD-D5CEAF051FAC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2DDCC-2EDD-47FA-87C6-15838A61AF4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8812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7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66EDDD2-AC12-4DF8-BC98-D4C20F423018}" type="datetimeFigureOut">
              <a:rPr lang="en-US" altLang="zh-TW"/>
              <a:pPr>
                <a:defRPr/>
              </a:pPr>
              <a:t>1/3/2022</a:t>
            </a:fld>
            <a:endParaRPr lang="en-US" altLang="zh-TW"/>
          </a:p>
        </p:txBody>
      </p:sp>
      <p:sp>
        <p:nvSpPr>
          <p:cNvPr id="10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EBDDC3"/>
              </a:solidFill>
            </a:endParaRPr>
          </a:p>
        </p:txBody>
      </p:sp>
      <p:sp>
        <p:nvSpPr>
          <p:cNvPr id="11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6B21801-F346-4EDE-980E-BB3A782F62E3}" type="slidenum">
              <a:rPr lang="en-US" altLang="zh-TW">
                <a:solidFill>
                  <a:srgbClr val="EBDDC3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062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08972-3126-4569-82BA-AD8300EC7142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EAB18-B3EE-474F-BECA-B3737C5BF8C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4646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7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93572-B424-49BD-8AE2-9CA6FB4D67E9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8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>
              <a:defRPr/>
            </a:pPr>
            <a:fld id="{6D0DF735-8618-4468-AD0F-A519065838F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頁尾版面配置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997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8EA33-6689-479F-99BE-DE515379F491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0C38D-6417-4833-902A-49C00347AC3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489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6" name="文字版面配置區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5" name="文字版面配置區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EFB0D-5022-434A-BBEE-0A054905AA4F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8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9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081DC-BA58-4856-990B-ECAEB5CC94F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0678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FC28A-34B9-4DB5-8A0F-779BA3B33A14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5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DD2BF-FF59-40FA-8BBD-B910B1DFD44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26478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DCBAD-0818-448D-8AC2-BBCDE709FBCE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BDC4A8C-7801-4CBB-B351-E01DEAC1BEA1}" type="slidenum">
              <a:rPr lang="en-US" altLang="zh-TW">
                <a:solidFill>
                  <a:srgbClr val="775F55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19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DD2EF-677E-49F4-80B9-7AE613DD6270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1822A-CFBE-40B2-B05E-427D30864F6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63274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5D985-1BB2-4012-9EEE-5CECF9A0E9AA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C50B1-639E-499E-8E48-3EF03FCB82C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25623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8" name="矩形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9" name="日期版面配置區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E7CCB-1376-4C97-85CA-5F7F17B9AD4C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10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2F211826-C875-475F-9808-D4F1289B57D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1" name="頁尾版面配置區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895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1A8C4-881C-4D0A-B0EE-D49588173B1F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4E081-3444-4EC1-90B7-D60FE7EA15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337636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31C6E-38E6-414E-A834-0E3354AD8715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F7532-FDC3-4F86-ACB1-7C825E587A4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30839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7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F0658-C23A-4990-B4E5-2E7EF8BEB0C5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8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>
              <a:defRPr/>
            </a:pPr>
            <a:fld id="{4A9F08A8-7991-4EC1-884B-560F128F814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頁尾版面配置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1077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6AC35-8CEB-4A37-9BE8-EAEEA4652E94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D766A-1392-414F-A4C7-9D85AE00F81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61476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6" name="文字版面配置區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5" name="文字版面配置區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28E0A-EF2B-465C-B502-9743837006FD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8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9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7ABB5-44EC-4EDC-ADC1-B84E4FB867D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90587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4CBD5-748D-4A99-B690-3D5DD950734A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5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A2CAE-9F22-4CBE-BBE7-710082DEAED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8551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8B935-9E55-4477-9323-86F139D7F41E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9F2D401-6CC2-4AEF-A9CB-625A1611271B}" type="slidenum">
              <a:rPr lang="en-US" altLang="zh-TW">
                <a:solidFill>
                  <a:srgbClr val="775F55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527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B2DF2-C72A-42DE-A4FA-C50A37F3B3E5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2D4C7-B2A2-4B1F-A41A-2598BD957F1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37591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8" name="矩形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9" name="日期版面配置區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40D16-6541-474C-9E40-E40F1C1BDAB9}" type="datetimeFigureOut">
              <a:rPr lang="en-US" altLang="zh-TW">
                <a:solidFill>
                  <a:srgbClr val="775F55"/>
                </a:solidFill>
              </a:rPr>
              <a:pPr>
                <a:defRPr/>
              </a:pPr>
              <a:t>1/3/2022</a:t>
            </a:fld>
            <a:endParaRPr lang="en-US" altLang="zh-TW">
              <a:solidFill>
                <a:srgbClr val="775F55"/>
              </a:solidFill>
            </a:endParaRPr>
          </a:p>
        </p:txBody>
      </p:sp>
      <p:sp>
        <p:nvSpPr>
          <p:cNvPr id="10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D0D24368-B0AE-495D-9FE1-67A2B529CF1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1" name="頁尾版面配置區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05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420E4E-48A4-40E0-B0AE-7E0DDC79557F}" type="datetimeFigureOut">
              <a:rPr lang="en-US" altLang="zh-TW">
                <a:solidFill>
                  <a:srgbClr val="775F55"/>
                </a:solidFill>
                <a:ea typeface="新細明體" panose="02020500000000000000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1/3/2022</a:t>
            </a:fld>
            <a:endParaRPr lang="en-US" altLang="zh-TW">
              <a:solidFill>
                <a:srgbClr val="775F55"/>
              </a:solidFill>
              <a:ea typeface="新細明體" panose="02020500000000000000" pitchFamily="18" charset="-120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775F55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矩形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kumimoji="0" sz="1400" b="1">
                <a:solidFill>
                  <a:srgbClr val="FFFFFF"/>
                </a:solidFill>
                <a:latin typeface="Tw Cen MT" panose="020B0602020104020603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21A6CC-C09B-4C54-989D-A2DD51528606}" type="slidenum">
              <a:rPr lang="en-US" altLang="zh-TW">
                <a:ea typeface="新細明體" panose="02020500000000000000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3220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64F2A7-1B3D-4B13-8D34-FD102B318802}" type="datetimeFigureOut">
              <a:rPr lang="en-US" altLang="zh-TW">
                <a:solidFill>
                  <a:srgbClr val="775F55"/>
                </a:solidFill>
                <a:ea typeface="新細明體" panose="02020500000000000000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1/3/2022</a:t>
            </a:fld>
            <a:endParaRPr lang="en-US" altLang="zh-TW">
              <a:solidFill>
                <a:srgbClr val="775F55"/>
              </a:solidFill>
              <a:ea typeface="新細明體" panose="02020500000000000000" pitchFamily="18" charset="-120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775F55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矩形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kumimoji="0" sz="1400" b="1">
                <a:solidFill>
                  <a:srgbClr val="FFFFFF"/>
                </a:solidFill>
                <a:latin typeface="Tw Cen MT" panose="020B0602020104020603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C329D2-3CC8-4722-8031-8288DA33D587}" type="slidenum">
              <a:rPr lang="en-US" altLang="zh-TW">
                <a:ea typeface="新細明體" panose="02020500000000000000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868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91.png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9.emf"/><Relationship Id="rId7" Type="http://schemas.openxmlformats.org/officeDocument/2006/relationships/image" Target="../media/image11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11" Type="http://schemas.openxmlformats.org/officeDocument/2006/relationships/image" Target="../media/image123.png"/><Relationship Id="rId5" Type="http://schemas.openxmlformats.org/officeDocument/2006/relationships/image" Target="../media/image30.png"/><Relationship Id="rId10" Type="http://schemas.openxmlformats.org/officeDocument/2006/relationships/image" Target="../media/image122.png"/><Relationship Id="rId4" Type="http://schemas.openxmlformats.org/officeDocument/2006/relationships/image" Target="../media/image10.emf"/><Relationship Id="rId9" Type="http://schemas.openxmlformats.org/officeDocument/2006/relationships/image" Target="../media/image12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49.png"/><Relationship Id="rId7" Type="http://schemas.openxmlformats.org/officeDocument/2006/relationships/image" Target="../media/image12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1.png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emf"/><Relationship Id="rId15" Type="http://schemas.openxmlformats.org/officeDocument/2006/relationships/image" Target="../media/image20.png"/><Relationship Id="rId10" Type="http://schemas.openxmlformats.org/officeDocument/2006/relationships/image" Target="../media/image15.emf"/><Relationship Id="rId4" Type="http://schemas.openxmlformats.org/officeDocument/2006/relationships/image" Target="../media/image9.emf"/><Relationship Id="rId9" Type="http://schemas.openxmlformats.org/officeDocument/2006/relationships/image" Target="../media/image14.emf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0.emf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29.emf"/><Relationship Id="rId2" Type="http://schemas.openxmlformats.org/officeDocument/2006/relationships/image" Target="../media/image23.emf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1.png"/><Relationship Id="rId5" Type="http://schemas.openxmlformats.org/officeDocument/2006/relationships/image" Target="../media/image24.emf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15.emf"/><Relationship Id="rId9" Type="http://schemas.openxmlformats.org/officeDocument/2006/relationships/image" Target="../media/image19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9.emf"/><Relationship Id="rId7" Type="http://schemas.openxmlformats.org/officeDocument/2006/relationships/image" Target="../media/image11.png"/><Relationship Id="rId12" Type="http://schemas.openxmlformats.org/officeDocument/2006/relationships/image" Target="../media/image36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10.emf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18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58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919" y="1235079"/>
            <a:ext cx="2977320" cy="555131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829" y="1285902"/>
            <a:ext cx="3229453" cy="557209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85" y="2807605"/>
            <a:ext cx="1026487" cy="102222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822" y="3829834"/>
            <a:ext cx="719564" cy="716579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628" y="1426985"/>
            <a:ext cx="1026487" cy="1022229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291" y="5507642"/>
            <a:ext cx="642487" cy="639822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894" y="4762538"/>
            <a:ext cx="642487" cy="639822"/>
          </a:xfrm>
          <a:prstGeom prst="rect">
            <a:avLst/>
          </a:prstGeom>
        </p:spPr>
      </p:pic>
      <p:sp>
        <p:nvSpPr>
          <p:cNvPr id="11" name="標題 1"/>
          <p:cNvSpPr>
            <a:spLocks noGrp="1"/>
          </p:cNvSpPr>
          <p:nvPr>
            <p:ph type="title"/>
          </p:nvPr>
        </p:nvSpPr>
        <p:spPr>
          <a:xfrm>
            <a:off x="399471" y="201435"/>
            <a:ext cx="8153400" cy="990600"/>
          </a:xfrm>
        </p:spPr>
        <p:txBody>
          <a:bodyPr/>
          <a:lstStyle/>
          <a:p>
            <a:pPr algn="ctr"/>
            <a:r>
              <a:rPr lang="zh-TW" altLang="en-US" b="1" dirty="0"/>
              <a:t>壞接觸</a:t>
            </a:r>
            <a:r>
              <a:rPr lang="zh-TW" altLang="en-US" b="1" dirty="0" smtClean="0"/>
              <a:t>：看到私人部位</a:t>
            </a:r>
            <a:endParaRPr lang="zh-HK" altLang="en-US" b="1" dirty="0"/>
          </a:p>
        </p:txBody>
      </p:sp>
    </p:spTree>
    <p:extLst>
      <p:ext uri="{BB962C8B-B14F-4D97-AF65-F5344CB8AC3E}">
        <p14:creationId xmlns:p14="http://schemas.microsoft.com/office/powerpoint/2010/main" val="323765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04435">
            <a:off x="5073960" y="3954155"/>
            <a:ext cx="1000501" cy="170758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280400">
            <a:off x="3355293" y="4275024"/>
            <a:ext cx="1000501" cy="170758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9471" y="201435"/>
            <a:ext cx="8153400" cy="990600"/>
          </a:xfrm>
        </p:spPr>
        <p:txBody>
          <a:bodyPr/>
          <a:lstStyle/>
          <a:p>
            <a:pPr algn="ctr"/>
            <a:r>
              <a:rPr lang="zh-TW" altLang="en-US" b="1" dirty="0"/>
              <a:t>壞接觸：摸到</a:t>
            </a:r>
            <a:r>
              <a:rPr lang="zh-TW" altLang="en-US" b="1" dirty="0" smtClean="0"/>
              <a:t>私人部位</a:t>
            </a:r>
            <a:endParaRPr lang="zh-HK" altLang="en-US" b="1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919" y="1235079"/>
            <a:ext cx="2977320" cy="555131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829" y="1285902"/>
            <a:ext cx="3229453" cy="5572098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88882">
            <a:off x="2015354" y="4103672"/>
            <a:ext cx="1005541" cy="1716189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260553">
            <a:off x="6352448" y="4516262"/>
            <a:ext cx="803467" cy="1371303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57239">
            <a:off x="5454968" y="3368555"/>
            <a:ext cx="752524" cy="128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4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95300" y="162674"/>
            <a:ext cx="8153400" cy="643467"/>
          </a:xfrm>
        </p:spPr>
        <p:txBody>
          <a:bodyPr/>
          <a:lstStyle/>
          <a:p>
            <a:r>
              <a:rPr lang="zh-TW" altLang="en-US" dirty="0" smtClean="0"/>
              <a:t>一同聽兒歌</a:t>
            </a:r>
            <a:r>
              <a:rPr lang="en-US" altLang="zh-TW" dirty="0" smtClean="0"/>
              <a:t>《</a:t>
            </a:r>
            <a:r>
              <a:rPr lang="zh-TW" altLang="en-US" dirty="0"/>
              <a:t>保護自己我做到</a:t>
            </a:r>
            <a:r>
              <a:rPr lang="en-US" altLang="zh-TW" dirty="0" smtClean="0"/>
              <a:t>》</a:t>
            </a:r>
            <a:endParaRPr lang="zh-HK" altLang="en-US" dirty="0"/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6130078" y="6376016"/>
            <a:ext cx="29546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HK" altLang="zh-HK" sz="1800" dirty="0" smtClean="0">
                <a:solidFill>
                  <a:prstClr val="black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（短片版權屬</a:t>
            </a:r>
            <a:r>
              <a:rPr kumimoji="1" lang="zh-TW" altLang="en-US" sz="1800" dirty="0" smtClean="0">
                <a:solidFill>
                  <a:prstClr val="black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明光社</a:t>
            </a:r>
            <a:r>
              <a:rPr kumimoji="1" lang="zh-HK" altLang="zh-HK" sz="1800" dirty="0" smtClean="0">
                <a:solidFill>
                  <a:prstClr val="black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所有）</a:t>
            </a:r>
            <a:endParaRPr kumimoji="1" lang="zh-HK" altLang="en-US" sz="1800" dirty="0" smtClean="0">
              <a:solidFill>
                <a:prstClr val="black"/>
              </a:solidFill>
              <a:latin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" name="性教育兒歌 - 保護自己我做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4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Woman and man says no with gesture deny expression angry grumpy ban Free Vector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0555" y="4850908"/>
            <a:ext cx="2134245" cy="16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532794" y="3451307"/>
            <a:ext cx="5023275" cy="3141082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4000" b="1" dirty="0" smtClean="0">
                <a:solidFill>
                  <a:srgbClr val="FF0000"/>
                </a:solidFill>
                <a:latin typeface="+mn-ea"/>
              </a:rPr>
              <a:t>正確，</a:t>
            </a:r>
            <a:endParaRPr lang="en-US" altLang="zh-TW" sz="4000" b="1" dirty="0" smtClean="0">
              <a:solidFill>
                <a:srgbClr val="FF0000"/>
              </a:solidFill>
              <a:latin typeface="+mn-ea"/>
            </a:endParaRPr>
          </a:p>
          <a:p>
            <a:pPr marL="0" indent="0">
              <a:buNone/>
            </a:pPr>
            <a:r>
              <a:rPr lang="zh-TW" altLang="en-US" sz="4000" b="1" dirty="0" smtClean="0">
                <a:solidFill>
                  <a:srgbClr val="FF0000"/>
                </a:solidFill>
                <a:latin typeface="+mn-ea"/>
              </a:rPr>
              <a:t>請拍手和</a:t>
            </a:r>
            <a:r>
              <a:rPr lang="en-US" altLang="zh-TW" sz="4000" b="1" dirty="0" smtClean="0">
                <a:solidFill>
                  <a:srgbClr val="FF0000"/>
                </a:solidFill>
                <a:latin typeface="+mn-ea"/>
              </a:rPr>
              <a:t>Say Yes</a:t>
            </a: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632246" y="357744"/>
            <a:ext cx="5985508" cy="654587"/>
          </a:xfrm>
          <a:noFill/>
        </p:spPr>
        <p:txBody>
          <a:bodyPr/>
          <a:lstStyle/>
          <a:p>
            <a:pPr algn="ctr"/>
            <a:r>
              <a:rPr lang="zh-TW" altLang="en-US" b="1" dirty="0" smtClean="0">
                <a:solidFill>
                  <a:schemeClr val="tx1"/>
                </a:solidFill>
                <a:latin typeface="+mn-ea"/>
                <a:ea typeface="+mn-ea"/>
              </a:rPr>
              <a:t>遊戲：</a:t>
            </a:r>
            <a:r>
              <a:rPr lang="en-US" altLang="zh-TW" b="1" dirty="0" smtClean="0">
                <a:solidFill>
                  <a:schemeClr val="tx1"/>
                </a:solidFill>
                <a:latin typeface="+mn-ea"/>
                <a:ea typeface="+mn-ea"/>
              </a:rPr>
              <a:t>Say Yes or No</a:t>
            </a:r>
            <a:endParaRPr lang="zh-HK" altLang="en-US" b="1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31" y="4906916"/>
            <a:ext cx="1686742" cy="149478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28931" y="1428068"/>
            <a:ext cx="71921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002060"/>
                </a:solidFill>
                <a:latin typeface="+mn-ea"/>
              </a:rPr>
              <a:t>以下小朋友遇到可疑的人</a:t>
            </a:r>
            <a:r>
              <a:rPr lang="zh-TW" altLang="en-US" sz="4000" b="1" dirty="0">
                <a:solidFill>
                  <a:srgbClr val="002060"/>
                </a:solidFill>
                <a:latin typeface="+mn-ea"/>
              </a:rPr>
              <a:t>時</a:t>
            </a:r>
            <a:r>
              <a:rPr lang="zh-TW" altLang="en-US" sz="4000" b="1" dirty="0" smtClean="0">
                <a:solidFill>
                  <a:srgbClr val="002060"/>
                </a:solidFill>
                <a:latin typeface="+mn-ea"/>
              </a:rPr>
              <a:t>，</a:t>
            </a:r>
            <a:endParaRPr lang="en-US" altLang="zh-TW" sz="4000" b="1" dirty="0" smtClean="0">
              <a:solidFill>
                <a:srgbClr val="002060"/>
              </a:solidFill>
              <a:latin typeface="+mn-ea"/>
            </a:endParaRPr>
          </a:p>
          <a:p>
            <a:pPr algn="ctr"/>
            <a:r>
              <a:rPr lang="zh-TW" altLang="en-US" sz="4000" b="1" dirty="0" smtClean="0">
                <a:solidFill>
                  <a:srgbClr val="002060"/>
                </a:solidFill>
                <a:latin typeface="+mn-ea"/>
              </a:rPr>
              <a:t>他</a:t>
            </a:r>
            <a:r>
              <a:rPr lang="zh-TW" altLang="en-US" sz="4000" b="1" dirty="0">
                <a:solidFill>
                  <a:srgbClr val="002060"/>
                </a:solidFill>
                <a:latin typeface="+mn-ea"/>
              </a:rPr>
              <a:t>的</a:t>
            </a:r>
            <a:r>
              <a:rPr lang="zh-TW" altLang="en-US" sz="4000" b="1" dirty="0" smtClean="0">
                <a:solidFill>
                  <a:srgbClr val="002060"/>
                </a:solidFill>
                <a:latin typeface="+mn-ea"/>
              </a:rPr>
              <a:t>回應是否正確？</a:t>
            </a:r>
            <a:endParaRPr lang="zh-HK" alt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77543" y="3451307"/>
            <a:ext cx="33919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DD8047"/>
              </a:buClr>
            </a:pPr>
            <a:r>
              <a:rPr lang="zh-TW" altLang="en-US" sz="4000" b="1" dirty="0">
                <a:solidFill>
                  <a:srgbClr val="0070C0"/>
                </a:solidFill>
                <a:latin typeface="+mn-ea"/>
              </a:rPr>
              <a:t>不</a:t>
            </a:r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</a:rPr>
              <a:t>正確</a:t>
            </a:r>
            <a:endParaRPr lang="en-US" altLang="zh-TW" sz="4000" b="1" dirty="0">
              <a:solidFill>
                <a:srgbClr val="0070C0"/>
              </a:solidFill>
              <a:latin typeface="微軟正黑體" panose="020B0604030504040204" pitchFamily="34" charset="-120"/>
            </a:endParaRPr>
          </a:p>
          <a:p>
            <a:pPr lvl="0">
              <a:buClr>
                <a:srgbClr val="DD8047"/>
              </a:buClr>
            </a:pPr>
            <a:r>
              <a:rPr lang="zh-TW" altLang="en-US" sz="4000" b="1" dirty="0">
                <a:solidFill>
                  <a:srgbClr val="0070C0"/>
                </a:solidFill>
                <a:latin typeface="+mn-ea"/>
              </a:rPr>
              <a:t>請大聲講 </a:t>
            </a:r>
            <a:r>
              <a:rPr lang="en-US" altLang="zh-TW" sz="4000" b="1" dirty="0">
                <a:solidFill>
                  <a:srgbClr val="0070C0"/>
                </a:solidFill>
                <a:latin typeface="+mn-ea"/>
              </a:rPr>
              <a:t>No</a:t>
            </a:r>
          </a:p>
        </p:txBody>
      </p:sp>
      <p:cxnSp>
        <p:nvCxnSpPr>
          <p:cNvPr id="9" name="直線接點 8"/>
          <p:cNvCxnSpPr/>
          <p:nvPr/>
        </p:nvCxnSpPr>
        <p:spPr>
          <a:xfrm flipH="1">
            <a:off x="4783667" y="3451307"/>
            <a:ext cx="0" cy="3096000"/>
          </a:xfrm>
          <a:prstGeom prst="line">
            <a:avLst/>
          </a:prstGeom>
          <a:ln w="412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666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7591" y="94890"/>
            <a:ext cx="8681675" cy="990600"/>
          </a:xfrm>
        </p:spPr>
        <p:txBody>
          <a:bodyPr/>
          <a:lstStyle/>
          <a:p>
            <a:r>
              <a:rPr lang="zh-TW" altLang="en-US" sz="4000" b="1" dirty="0" smtClean="0">
                <a:latin typeface="+mn-ea"/>
                <a:ea typeface="+mn-ea"/>
              </a:rPr>
              <a:t>情景一：摸到身體 </a:t>
            </a:r>
            <a:r>
              <a:rPr lang="en-US" altLang="zh-TW" sz="4000" b="1" dirty="0" smtClean="0">
                <a:latin typeface="+mn-ea"/>
                <a:ea typeface="+mn-ea"/>
              </a:rPr>
              <a:t>Say Yes or No</a:t>
            </a:r>
            <a:endParaRPr lang="zh-HK" altLang="en-US" sz="4000" b="1" dirty="0">
              <a:latin typeface="+mn-ea"/>
              <a:ea typeface="+mn-ea"/>
            </a:endParaRPr>
          </a:p>
        </p:txBody>
      </p:sp>
      <p:pic>
        <p:nvPicPr>
          <p:cNvPr id="3" name="摸到身體 SayYesOrNo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80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2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6575" y="124071"/>
            <a:ext cx="8153400" cy="990600"/>
          </a:xfrm>
        </p:spPr>
        <p:txBody>
          <a:bodyPr/>
          <a:lstStyle/>
          <a:p>
            <a:r>
              <a:rPr lang="zh-TW" altLang="en-US" dirty="0" smtClean="0"/>
              <a:t>處理方法</a:t>
            </a:r>
            <a:endParaRPr lang="zh-HK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9525" y="1337092"/>
            <a:ext cx="3758850" cy="2703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文字方塊 5"/>
          <p:cNvSpPr txBox="1"/>
          <p:nvPr/>
        </p:nvSpPr>
        <p:spPr>
          <a:xfrm flipH="1">
            <a:off x="779423" y="4375729"/>
            <a:ext cx="77450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zh-TW" altLang="en-US" sz="3200" dirty="0" smtClean="0"/>
              <a:t>立即拒絕</a:t>
            </a:r>
            <a:endParaRPr lang="en-US" altLang="zh-TW" sz="3200" dirty="0" smtClean="0"/>
          </a:p>
          <a:p>
            <a:pPr marL="514350" indent="-514350">
              <a:buAutoNum type="arabicPeriod"/>
            </a:pPr>
            <a:r>
              <a:rPr lang="zh-TW" altLang="en-US" sz="3200" dirty="0" smtClean="0"/>
              <a:t>立即走開</a:t>
            </a:r>
            <a:endParaRPr lang="en-US" altLang="zh-TW" sz="3200" dirty="0"/>
          </a:p>
          <a:p>
            <a:pPr marL="514350" indent="-514350">
              <a:buAutoNum type="arabicPeriod"/>
            </a:pPr>
            <a:r>
              <a:rPr lang="zh-TW" altLang="en-US" sz="3200" dirty="0" smtClean="0"/>
              <a:t>見到大人後，我們說：</a:t>
            </a:r>
            <a:r>
              <a:rPr lang="zh-TW" altLang="en-US" sz="3200" dirty="0" smtClean="0">
                <a:solidFill>
                  <a:srgbClr val="FF0000"/>
                </a:solidFill>
              </a:rPr>
              <a:t>「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剛才有人摸我的身體，請幫助我</a:t>
            </a:r>
            <a:r>
              <a:rPr lang="zh-TW" altLang="en-US" sz="3200" b="1" dirty="0">
                <a:solidFill>
                  <a:srgbClr val="FF0000"/>
                </a:solidFill>
              </a:rPr>
              <a:t>。 </a:t>
            </a:r>
            <a:r>
              <a:rPr lang="zh-TW" altLang="en-US" sz="3200" dirty="0" smtClean="0">
                <a:solidFill>
                  <a:srgbClr val="FF0000"/>
                </a:solidFill>
              </a:rPr>
              <a:t>」</a:t>
            </a:r>
            <a:endParaRPr lang="zh-HK" altLang="en-US" sz="3200" dirty="0">
              <a:solidFill>
                <a:srgbClr val="FF000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575" y="1337093"/>
            <a:ext cx="4151689" cy="2703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041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267592" y="94890"/>
            <a:ext cx="863486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zh-TW" altLang="en-US" sz="4000" b="1" dirty="0" smtClean="0">
                <a:latin typeface="+mn-ea"/>
                <a:ea typeface="+mn-ea"/>
              </a:rPr>
              <a:t>情景二</a:t>
            </a:r>
            <a:r>
              <a:rPr lang="zh-TW" altLang="en-US" sz="4000" b="1" dirty="0">
                <a:latin typeface="+mn-ea"/>
                <a:ea typeface="+mn-ea"/>
              </a:rPr>
              <a:t>：</a:t>
            </a:r>
            <a:r>
              <a:rPr lang="zh-TW" altLang="en-US" sz="4000" b="1" dirty="0" smtClean="0">
                <a:latin typeface="+mn-ea"/>
                <a:ea typeface="+mn-ea"/>
              </a:rPr>
              <a:t>被人跟著 </a:t>
            </a:r>
            <a:r>
              <a:rPr lang="en-US" altLang="zh-TW" sz="4000" b="1" dirty="0" smtClean="0">
                <a:latin typeface="+mn-ea"/>
                <a:ea typeface="+mn-ea"/>
              </a:rPr>
              <a:t>Say Yes or No</a:t>
            </a:r>
            <a:endParaRPr lang="zh-HK" altLang="en-US" sz="4000" b="1" dirty="0">
              <a:latin typeface="+mn-ea"/>
              <a:ea typeface="+mn-ea"/>
            </a:endParaRPr>
          </a:p>
        </p:txBody>
      </p:sp>
      <p:pic>
        <p:nvPicPr>
          <p:cNvPr id="3" name="被人跟著 SayYesorNo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80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6132" y="1157599"/>
            <a:ext cx="5549141" cy="31745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向左箭號 10"/>
          <p:cNvSpPr/>
          <p:nvPr/>
        </p:nvSpPr>
        <p:spPr>
          <a:xfrm rot="11425081">
            <a:off x="1799630" y="1423728"/>
            <a:ext cx="1023819" cy="2785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向左箭號 11"/>
          <p:cNvSpPr/>
          <p:nvPr/>
        </p:nvSpPr>
        <p:spPr>
          <a:xfrm rot="8923297">
            <a:off x="5925246" y="3268148"/>
            <a:ext cx="1090350" cy="3411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向左箭號 12"/>
          <p:cNvSpPr/>
          <p:nvPr/>
        </p:nvSpPr>
        <p:spPr>
          <a:xfrm rot="14352172">
            <a:off x="5295519" y="1432428"/>
            <a:ext cx="734518" cy="27798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4" name="向左箭號 13"/>
          <p:cNvSpPr/>
          <p:nvPr/>
        </p:nvSpPr>
        <p:spPr>
          <a:xfrm rot="986200">
            <a:off x="2935001" y="3867540"/>
            <a:ext cx="1033606" cy="33935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5" name="文字方塊 14"/>
          <p:cNvSpPr txBox="1"/>
          <p:nvPr/>
        </p:nvSpPr>
        <p:spPr>
          <a:xfrm flipH="1">
            <a:off x="564869" y="4667996"/>
            <a:ext cx="82772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 smtClean="0">
                <a:latin typeface="+mn-ea"/>
              </a:rPr>
              <a:t>遇到可疑的人</a:t>
            </a:r>
            <a:r>
              <a:rPr lang="zh-TW" altLang="en-US" sz="3600" dirty="0">
                <a:latin typeface="+mn-ea"/>
              </a:rPr>
              <a:t>，</a:t>
            </a:r>
            <a:r>
              <a:rPr lang="zh-TW" altLang="en-US" sz="3600" dirty="0" smtClean="0"/>
              <a:t>我們向其他大人說：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zh-TW" altLang="en-US" sz="3600" b="1" dirty="0" smtClean="0">
                <a:solidFill>
                  <a:srgbClr val="FF0000"/>
                </a:solidFill>
              </a:rPr>
              <a:t>「這個陌生人一直跟著我，請幫助我。」</a:t>
            </a:r>
            <a:endParaRPr lang="zh-HK" altLang="en-US" sz="36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zh-HK" altLang="en-US" sz="3600" dirty="0">
              <a:latin typeface="+mn-ea"/>
            </a:endParaRPr>
          </a:p>
        </p:txBody>
      </p:sp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506575" y="124071"/>
            <a:ext cx="8153400" cy="990600"/>
          </a:xfrm>
        </p:spPr>
        <p:txBody>
          <a:bodyPr/>
          <a:lstStyle/>
          <a:p>
            <a:r>
              <a:rPr lang="zh-TW" altLang="en-US" dirty="0" smtClean="0"/>
              <a:t>處理方法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28508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 bwMode="auto">
          <a:xfrm>
            <a:off x="267592" y="94890"/>
            <a:ext cx="887640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zh-TW" altLang="en-US" sz="4000" b="1" dirty="0" smtClean="0">
                <a:latin typeface="+mn-ea"/>
                <a:ea typeface="+mn-ea"/>
              </a:rPr>
              <a:t>情景三：</a:t>
            </a:r>
            <a:r>
              <a:rPr lang="zh-TW" altLang="en-US" sz="4000" b="1" dirty="0">
                <a:latin typeface="+mn-ea"/>
                <a:ea typeface="+mn-ea"/>
              </a:rPr>
              <a:t>到別人的家 </a:t>
            </a:r>
            <a:r>
              <a:rPr lang="en-US" altLang="zh-TW" sz="4000" b="1" dirty="0">
                <a:latin typeface="+mn-ea"/>
                <a:ea typeface="+mn-ea"/>
              </a:rPr>
              <a:t>Say Yes or No</a:t>
            </a:r>
            <a:endParaRPr lang="zh-HK" altLang="en-US" sz="4000" b="1" dirty="0">
              <a:latin typeface="+mn-ea"/>
              <a:ea typeface="+mn-ea"/>
            </a:endParaRPr>
          </a:p>
        </p:txBody>
      </p:sp>
      <p:pic>
        <p:nvPicPr>
          <p:cNvPr id="4" name="到別人的家 SayYesorNo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80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4375" y="1158811"/>
            <a:ext cx="5902208" cy="33182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文字方塊 4"/>
          <p:cNvSpPr txBox="1"/>
          <p:nvPr/>
        </p:nvSpPr>
        <p:spPr>
          <a:xfrm flipH="1">
            <a:off x="632448" y="4847886"/>
            <a:ext cx="87344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zh-TW" altLang="en-US" sz="4000" dirty="0" smtClean="0">
                <a:latin typeface="+mn-ea"/>
              </a:rPr>
              <a:t>不能去陌生人的家</a:t>
            </a:r>
            <a:endParaRPr lang="en-US" altLang="zh-TW" sz="4000" dirty="0" smtClean="0">
              <a:latin typeface="+mn-ea"/>
            </a:endParaRP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zh-TW" altLang="en-US" sz="4000" dirty="0"/>
              <a:t>我們說：</a:t>
            </a:r>
            <a:r>
              <a:rPr lang="zh-TW" altLang="en-US" sz="4000" b="1" dirty="0" smtClean="0">
                <a:solidFill>
                  <a:srgbClr val="FF0000"/>
                </a:solidFill>
              </a:rPr>
              <a:t>「我要告訴</a:t>
            </a:r>
            <a:r>
              <a:rPr lang="zh-TW" altLang="en-US" sz="4000" b="1" dirty="0">
                <a:solidFill>
                  <a:srgbClr val="FF0000"/>
                </a:solidFill>
              </a:rPr>
              <a:t>爸爸媽媽。</a:t>
            </a:r>
            <a:r>
              <a:rPr lang="zh-TW" altLang="en-US" sz="4000" b="1" dirty="0" smtClean="0">
                <a:solidFill>
                  <a:srgbClr val="FF0000"/>
                </a:solidFill>
              </a:rPr>
              <a:t>」</a:t>
            </a:r>
            <a:endParaRPr lang="zh-HK" altLang="en-US" sz="40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zh-HK" altLang="en-US" sz="4000" dirty="0">
              <a:latin typeface="+mn-ea"/>
            </a:endParaRP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506575" y="124071"/>
            <a:ext cx="8153400" cy="990600"/>
          </a:xfrm>
        </p:spPr>
        <p:txBody>
          <a:bodyPr/>
          <a:lstStyle/>
          <a:p>
            <a:r>
              <a:rPr lang="zh-TW" altLang="en-US" dirty="0" smtClean="0"/>
              <a:t>處理方法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09838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zh-TW" altLang="zh-HK" sz="8000" dirty="0" smtClean="0"/>
              <a:t>認識性騷擾</a:t>
            </a:r>
            <a:endParaRPr lang="en-US" altLang="zh-TW" sz="8000" dirty="0" smtClean="0"/>
          </a:p>
          <a:p>
            <a:pPr marL="0" indent="0" algn="ctr">
              <a:buNone/>
            </a:pPr>
            <a:r>
              <a:rPr lang="zh-TW" altLang="en-US" sz="8000" dirty="0" smtClean="0"/>
              <a:t>拒絶壞接觸</a:t>
            </a:r>
            <a:endParaRPr lang="en-US" altLang="zh-TW" sz="8000" dirty="0" smtClean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10942" y="790559"/>
            <a:ext cx="8355106" cy="51879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10942" y="4441902"/>
            <a:ext cx="8355106" cy="51879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966" y="4621344"/>
            <a:ext cx="7505058" cy="2041549"/>
          </a:xfrm>
          <a:prstGeom prst="rect">
            <a:avLst/>
          </a:prstGeom>
        </p:spPr>
      </p:pic>
      <p:pic>
        <p:nvPicPr>
          <p:cNvPr id="8" name="圖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2708" y="5950551"/>
            <a:ext cx="778781" cy="85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7948768" y="275802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初小版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33220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 bwMode="auto">
          <a:xfrm>
            <a:off x="267592" y="94890"/>
            <a:ext cx="887640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zh-TW" altLang="en-US" sz="4000" b="1" dirty="0" smtClean="0">
                <a:latin typeface="+mn-ea"/>
                <a:ea typeface="+mn-ea"/>
              </a:rPr>
              <a:t>情景四</a:t>
            </a:r>
            <a:r>
              <a:rPr lang="zh-TW" altLang="en-US" sz="4000" b="1" dirty="0">
                <a:latin typeface="+mn-ea"/>
                <a:ea typeface="+mn-ea"/>
              </a:rPr>
              <a:t>：要帶路嗎 </a:t>
            </a:r>
            <a:r>
              <a:rPr lang="en-US" altLang="zh-TW" sz="4000" b="1" dirty="0">
                <a:latin typeface="+mn-ea"/>
                <a:ea typeface="+mn-ea"/>
              </a:rPr>
              <a:t>Say Yes or No</a:t>
            </a:r>
            <a:endParaRPr lang="zh-HK" altLang="en-US" sz="4000" b="1" dirty="0">
              <a:latin typeface="+mn-ea"/>
              <a:ea typeface="+mn-ea"/>
            </a:endParaRPr>
          </a:p>
        </p:txBody>
      </p:sp>
      <p:pic>
        <p:nvPicPr>
          <p:cNvPr id="3" name="要帶路嗎 SayYesorNo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80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6424" y="4334775"/>
            <a:ext cx="8126860" cy="4495800"/>
          </a:xfrm>
        </p:spPr>
        <p:txBody>
          <a:bodyPr/>
          <a:lstStyle/>
          <a:p>
            <a:pPr marL="5143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zh-TW" altLang="en-US" sz="4000" dirty="0"/>
              <a:t>大人有能力自己找</a:t>
            </a:r>
            <a:r>
              <a:rPr lang="zh-TW" altLang="en-US" sz="4000" dirty="0" smtClean="0"/>
              <a:t>方法，不</a:t>
            </a:r>
            <a:r>
              <a:rPr lang="zh-TW" altLang="en-US" sz="4000" dirty="0"/>
              <a:t>需要小朋友的</a:t>
            </a:r>
            <a:r>
              <a:rPr lang="zh-TW" altLang="en-US" sz="4000" dirty="0" smtClean="0"/>
              <a:t>協助</a:t>
            </a:r>
            <a:endParaRPr lang="en-US" altLang="zh-TW" sz="4000" dirty="0"/>
          </a:p>
          <a:p>
            <a:pPr marL="5143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zh-TW" altLang="en-US" sz="4000" dirty="0"/>
              <a:t>我們說：</a:t>
            </a:r>
            <a:r>
              <a:rPr lang="zh-TW" altLang="en-US" sz="4000" b="1" dirty="0">
                <a:solidFill>
                  <a:srgbClr val="FF0000"/>
                </a:solidFill>
              </a:rPr>
              <a:t>「請你問其他</a:t>
            </a:r>
            <a:r>
              <a:rPr lang="zh-TW" altLang="en-US" sz="4000" b="1" dirty="0" smtClean="0">
                <a:solidFill>
                  <a:srgbClr val="FF0000"/>
                </a:solidFill>
              </a:rPr>
              <a:t>大人</a:t>
            </a:r>
            <a:r>
              <a:rPr lang="zh-TW" altLang="en-US" sz="4000" b="1" dirty="0">
                <a:solidFill>
                  <a:srgbClr val="FF0000"/>
                </a:solidFill>
              </a:rPr>
              <a:t>。 </a:t>
            </a:r>
            <a:r>
              <a:rPr lang="zh-TW" altLang="en-US" sz="4000" b="1" dirty="0" smtClean="0">
                <a:solidFill>
                  <a:srgbClr val="FF0000"/>
                </a:solidFill>
              </a:rPr>
              <a:t>」</a:t>
            </a:r>
            <a:endParaRPr lang="zh-HK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964" y="1148854"/>
            <a:ext cx="5227780" cy="2829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506575" y="124071"/>
            <a:ext cx="8153400" cy="990600"/>
          </a:xfrm>
        </p:spPr>
        <p:txBody>
          <a:bodyPr/>
          <a:lstStyle/>
          <a:p>
            <a:r>
              <a:rPr lang="zh-TW" altLang="en-US" dirty="0" smtClean="0"/>
              <a:t>處理方法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04767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 bwMode="auto">
          <a:xfrm>
            <a:off x="267592" y="94890"/>
            <a:ext cx="887640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zh-TW" altLang="en-US" sz="4000" b="1" dirty="0" smtClean="0">
                <a:latin typeface="+mn-ea"/>
                <a:ea typeface="+mn-ea"/>
              </a:rPr>
              <a:t>情景五</a:t>
            </a:r>
            <a:r>
              <a:rPr lang="zh-TW" altLang="en-US" sz="4000" b="1" dirty="0">
                <a:latin typeface="+mn-ea"/>
                <a:ea typeface="+mn-ea"/>
              </a:rPr>
              <a:t>：接受禮物 </a:t>
            </a:r>
            <a:r>
              <a:rPr lang="en-US" altLang="zh-TW" sz="4000" b="1" dirty="0">
                <a:latin typeface="+mn-ea"/>
                <a:ea typeface="+mn-ea"/>
              </a:rPr>
              <a:t>Say Yes or No</a:t>
            </a:r>
            <a:endParaRPr lang="zh-HK" altLang="en-US" sz="4000" b="1" dirty="0">
              <a:latin typeface="+mn-ea"/>
              <a:ea typeface="+mn-ea"/>
            </a:endParaRPr>
          </a:p>
        </p:txBody>
      </p:sp>
      <p:pic>
        <p:nvPicPr>
          <p:cNvPr id="4" name="接受禮物 SayYesorNo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80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3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367960" y="4438286"/>
            <a:ext cx="8332227" cy="2421307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zh-TW" altLang="en-US" sz="3600" dirty="0" smtClean="0"/>
              <a:t>我們不要隨便收別人送的禮物和食物</a:t>
            </a:r>
            <a:endParaRPr lang="en-US" altLang="zh-TW" sz="3600" dirty="0" smtClean="0"/>
          </a:p>
          <a:p>
            <a:pPr marL="5143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zh-TW" altLang="en-US" sz="3600" dirty="0"/>
              <a:t>我們說：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「</a:t>
            </a:r>
            <a:r>
              <a:rPr lang="zh-TW" altLang="en-US" sz="3600" b="1" dirty="0">
                <a:solidFill>
                  <a:srgbClr val="FF0000"/>
                </a:solidFill>
              </a:rPr>
              <a:t>爸爸媽媽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在那邊</a:t>
            </a:r>
            <a:r>
              <a:rPr lang="zh-TW" altLang="en-US" sz="3600" b="1" dirty="0">
                <a:solidFill>
                  <a:srgbClr val="FF0000"/>
                </a:solidFill>
              </a:rPr>
              <a:t>，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我要先問他們是否可以接受禮物</a:t>
            </a:r>
            <a:r>
              <a:rPr lang="zh-TW" altLang="en-US" sz="3600" b="1" dirty="0">
                <a:solidFill>
                  <a:srgbClr val="FF0000"/>
                </a:solidFill>
              </a:rPr>
              <a:t>。 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」</a:t>
            </a:r>
            <a:endParaRPr lang="en-US" altLang="zh-TW" sz="3600" b="1" dirty="0" smtClean="0">
              <a:solidFill>
                <a:srgbClr val="FF0000"/>
              </a:solidFill>
            </a:endParaRPr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506575" y="124071"/>
            <a:ext cx="8153400" cy="990600"/>
          </a:xfrm>
        </p:spPr>
        <p:txBody>
          <a:bodyPr/>
          <a:lstStyle/>
          <a:p>
            <a:r>
              <a:rPr lang="zh-TW" altLang="en-US" dirty="0" smtClean="0"/>
              <a:t>處理方法</a:t>
            </a:r>
            <a:endParaRPr lang="zh-HK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4129" y="1114671"/>
            <a:ext cx="5960853" cy="33396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08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矩形 4"/>
          <p:cNvSpPr>
            <a:spLocks noChangeArrowheads="1"/>
          </p:cNvSpPr>
          <p:nvPr/>
        </p:nvSpPr>
        <p:spPr bwMode="auto">
          <a:xfrm>
            <a:off x="6130078" y="6376016"/>
            <a:ext cx="29546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HK" altLang="zh-HK" sz="1800" dirty="0" smtClean="0">
                <a:solidFill>
                  <a:prstClr val="black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（短片版權屬</a:t>
            </a:r>
            <a:r>
              <a:rPr kumimoji="1" lang="zh-TW" altLang="en-US" sz="1800" dirty="0" smtClean="0">
                <a:solidFill>
                  <a:prstClr val="black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明光社</a:t>
            </a:r>
            <a:r>
              <a:rPr kumimoji="1" lang="zh-HK" altLang="zh-HK" sz="1800" dirty="0" smtClean="0">
                <a:solidFill>
                  <a:prstClr val="black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所有）</a:t>
            </a:r>
            <a:endParaRPr kumimoji="1" lang="zh-HK" altLang="en-US" sz="1800" dirty="0" smtClean="0">
              <a:solidFill>
                <a:prstClr val="black"/>
              </a:solidFill>
              <a:latin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95300" y="162674"/>
            <a:ext cx="8153400" cy="643467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/>
              <a:t>觀看動畫「</a:t>
            </a:r>
            <a:r>
              <a:rPr lang="zh-HK" altLang="en-US" dirty="0"/>
              <a:t>拒絕壞接觸</a:t>
            </a:r>
            <a:r>
              <a:rPr lang="zh-TW" altLang="en-US" dirty="0"/>
              <a:t>」</a:t>
            </a:r>
            <a:endParaRPr lang="en-US" altLang="zh-TW" dirty="0"/>
          </a:p>
        </p:txBody>
      </p:sp>
      <p:pic>
        <p:nvPicPr>
          <p:cNvPr id="3" name="拒絕壞接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9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22867" y="415407"/>
            <a:ext cx="8400364" cy="4495800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4400" b="1" dirty="0" smtClean="0">
                <a:latin typeface="+mn-ea"/>
              </a:rPr>
              <a:t>公園裡的男人對阿寶做了甚麼呢</a:t>
            </a:r>
            <a:r>
              <a:rPr lang="en-US" altLang="zh-TW" sz="4400" b="1" dirty="0" smtClean="0">
                <a:latin typeface="+mn-ea"/>
              </a:rPr>
              <a:t>?</a:t>
            </a:r>
          </a:p>
          <a:p>
            <a:endParaRPr lang="zh-HK" altLang="en-US" sz="4400" b="1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313" y="1559126"/>
            <a:ext cx="4230239" cy="2208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313" y="4181557"/>
            <a:ext cx="4230239" cy="2199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429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980" y="3048238"/>
            <a:ext cx="8931267" cy="9906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buClr>
                <a:schemeClr val="accent2"/>
              </a:buClr>
              <a:buSzPct val="60000"/>
              <a:buFont typeface="Wingdings" panose="05000000000000000000" pitchFamily="2" charset="2"/>
              <a:buNone/>
            </a:pPr>
            <a:r>
              <a:rPr lang="zh-TW" altLang="en-US" b="1" dirty="0">
                <a:latin typeface="+mn-ea"/>
              </a:rPr>
              <a:t>遇到壞接觸時</a:t>
            </a:r>
            <a:r>
              <a:rPr lang="zh-TW" altLang="en-US" b="1" dirty="0" smtClean="0">
                <a:latin typeface="+mn-ea"/>
              </a:rPr>
              <a:t>，阿寶</a:t>
            </a:r>
            <a:r>
              <a:rPr lang="zh-TW" altLang="en-US" b="1" dirty="0">
                <a:latin typeface="+mn-ea"/>
              </a:rPr>
              <a:t>有什麼感受呢</a:t>
            </a:r>
            <a:r>
              <a:rPr lang="en-US" altLang="zh-TW" b="1" dirty="0">
                <a:latin typeface="+mn-ea"/>
              </a:rPr>
              <a:t>?</a:t>
            </a:r>
            <a:endParaRPr lang="zh-HK" altLang="en-US" b="1" dirty="0">
              <a:latin typeface="+mn-ea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93892" y="5560648"/>
            <a:ext cx="683831" cy="1110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6600" dirty="0" smtClean="0"/>
              <a:t>A</a:t>
            </a:r>
            <a:endParaRPr lang="zh-HK" altLang="en-US" sz="66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3696183" y="5613064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6600" dirty="0" smtClean="0"/>
              <a:t>B</a:t>
            </a:r>
            <a:endParaRPr lang="zh-HK" altLang="en-US" sz="66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6338624" y="5562964"/>
            <a:ext cx="6960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6600" dirty="0" smtClean="0"/>
              <a:t>C</a:t>
            </a:r>
            <a:endParaRPr lang="zh-HK" altLang="en-US" sz="66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1164114" y="592643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/>
              <a:t>想哭</a:t>
            </a:r>
            <a:endParaRPr lang="zh-HK" altLang="en-US" sz="32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285276" y="5888198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/>
              <a:t>開心</a:t>
            </a:r>
            <a:endParaRPr lang="zh-HK" altLang="en-US" sz="32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6931133" y="5905904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/>
              <a:t>不知所措</a:t>
            </a:r>
            <a:endParaRPr lang="zh-HK" altLang="en-US" sz="3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55" y="4088938"/>
            <a:ext cx="8057072" cy="1639935"/>
          </a:xfrm>
          <a:prstGeom prst="rect">
            <a:avLst/>
          </a:prstGeom>
        </p:spPr>
      </p:pic>
      <p:sp>
        <p:nvSpPr>
          <p:cNvPr id="4" name="框架 3"/>
          <p:cNvSpPr/>
          <p:nvPr/>
        </p:nvSpPr>
        <p:spPr>
          <a:xfrm>
            <a:off x="160980" y="3900245"/>
            <a:ext cx="2573594" cy="2820815"/>
          </a:xfrm>
          <a:prstGeom prst="frame">
            <a:avLst>
              <a:gd name="adj1" fmla="val 580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12" name="框架 11"/>
          <p:cNvSpPr/>
          <p:nvPr/>
        </p:nvSpPr>
        <p:spPr>
          <a:xfrm>
            <a:off x="6246604" y="3900245"/>
            <a:ext cx="2672732" cy="2820815"/>
          </a:xfrm>
          <a:prstGeom prst="frame">
            <a:avLst>
              <a:gd name="adj1" fmla="val 580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6106" y="189369"/>
            <a:ext cx="4829087" cy="2746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894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77638" y="2984471"/>
            <a:ext cx="9214358" cy="182448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zh-TW" altLang="en-US" sz="4000" b="1" dirty="0" smtClean="0">
                <a:solidFill>
                  <a:schemeClr val="tx2"/>
                </a:solidFill>
                <a:latin typeface="+mn-ea"/>
                <a:ea typeface="+mj-ea"/>
                <a:cs typeface="+mj-cs"/>
              </a:rPr>
              <a:t>阿寶</a:t>
            </a:r>
            <a:r>
              <a:rPr lang="zh-TW" altLang="en-US" sz="4000" b="1" dirty="0">
                <a:solidFill>
                  <a:schemeClr val="tx2"/>
                </a:solidFill>
                <a:latin typeface="+mn-ea"/>
                <a:ea typeface="+mj-ea"/>
                <a:cs typeface="+mj-cs"/>
              </a:rPr>
              <a:t>鼓起勇氣告訴老師</a:t>
            </a:r>
            <a:r>
              <a:rPr lang="zh-TW" altLang="en-US" sz="4000" b="1" dirty="0" smtClean="0">
                <a:solidFill>
                  <a:schemeClr val="tx2"/>
                </a:solidFill>
                <a:latin typeface="+mn-ea"/>
                <a:ea typeface="+mj-ea"/>
                <a:cs typeface="+mj-cs"/>
              </a:rPr>
              <a:t>，他</a:t>
            </a:r>
            <a:r>
              <a:rPr lang="zh-TW" altLang="en-US" sz="4000" b="1" dirty="0">
                <a:solidFill>
                  <a:schemeClr val="tx2"/>
                </a:solidFill>
                <a:latin typeface="+mn-ea"/>
                <a:ea typeface="+mj-ea"/>
                <a:cs typeface="+mj-cs"/>
              </a:rPr>
              <a:t>有甚麼感受</a:t>
            </a:r>
            <a:r>
              <a:rPr lang="en-US" altLang="zh-TW" sz="4000" b="1" dirty="0">
                <a:solidFill>
                  <a:schemeClr val="tx2"/>
                </a:solidFill>
                <a:latin typeface="+mn-ea"/>
                <a:ea typeface="+mj-ea"/>
                <a:cs typeface="+mj-cs"/>
              </a:rPr>
              <a:t>?</a:t>
            </a:r>
            <a:endParaRPr lang="zh-HK" altLang="en-US" sz="4000" b="1" dirty="0">
              <a:solidFill>
                <a:schemeClr val="tx2"/>
              </a:solidFill>
              <a:latin typeface="+mn-ea"/>
              <a:ea typeface="+mj-ea"/>
              <a:cs typeface="+mj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96" y="4446878"/>
            <a:ext cx="7326172" cy="145710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23683" y="5665391"/>
            <a:ext cx="683831" cy="1110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6600" dirty="0" smtClean="0"/>
              <a:t>A</a:t>
            </a:r>
            <a:endParaRPr lang="zh-HK" altLang="en-US" sz="66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3028602" y="5717807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6600" dirty="0" smtClean="0"/>
              <a:t>B</a:t>
            </a:r>
            <a:endParaRPr lang="zh-HK" altLang="en-US" sz="66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6266260" y="5667707"/>
            <a:ext cx="6960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6600" dirty="0" smtClean="0"/>
              <a:t>C</a:t>
            </a:r>
            <a:endParaRPr lang="zh-HK" altLang="en-US" sz="66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1012167" y="6003494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/>
              <a:t>傷心</a:t>
            </a:r>
            <a:endParaRPr lang="zh-HK" altLang="en-US" sz="32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3573457" y="6003494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/>
              <a:t>舒服一點</a:t>
            </a:r>
            <a:endParaRPr lang="zh-HK" altLang="en-US" sz="32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942800" y="5954037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/>
              <a:t>不知所措</a:t>
            </a:r>
            <a:endParaRPr lang="zh-HK" altLang="en-US" sz="3200" dirty="0"/>
          </a:p>
        </p:txBody>
      </p:sp>
      <p:sp>
        <p:nvSpPr>
          <p:cNvPr id="12" name="框架 11"/>
          <p:cNvSpPr/>
          <p:nvPr/>
        </p:nvSpPr>
        <p:spPr>
          <a:xfrm>
            <a:off x="2884232" y="4282669"/>
            <a:ext cx="2802769" cy="2493034"/>
          </a:xfrm>
          <a:prstGeom prst="frame">
            <a:avLst>
              <a:gd name="adj1" fmla="val 580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9019" y="177029"/>
            <a:ext cx="5889770" cy="30106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20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593" y="1199550"/>
            <a:ext cx="4543940" cy="2574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標題 1"/>
          <p:cNvSpPr txBox="1">
            <a:spLocks/>
          </p:cNvSpPr>
          <p:nvPr/>
        </p:nvSpPr>
        <p:spPr bwMode="auto">
          <a:xfrm>
            <a:off x="468713" y="276683"/>
            <a:ext cx="764235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zh-TW" altLang="en-US" sz="3600" b="1" dirty="0" smtClean="0">
                <a:latin typeface="+mn-ea"/>
              </a:rPr>
              <a:t>公園的男人要求皮皮做什麼呢？</a:t>
            </a:r>
            <a:endParaRPr lang="zh-HK" altLang="en-US" sz="3600" b="1" dirty="0"/>
          </a:p>
        </p:txBody>
      </p:sp>
      <p:sp>
        <p:nvSpPr>
          <p:cNvPr id="7" name="標題 1"/>
          <p:cNvSpPr txBox="1">
            <a:spLocks/>
          </p:cNvSpPr>
          <p:nvPr/>
        </p:nvSpPr>
        <p:spPr bwMode="auto">
          <a:xfrm>
            <a:off x="603557" y="5629106"/>
            <a:ext cx="385837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zh-TW" altLang="en-US" sz="3600" b="1" dirty="0" smtClean="0">
                <a:latin typeface="+mn-ea"/>
              </a:rPr>
              <a:t>皮皮有什麼反應？</a:t>
            </a:r>
            <a:endParaRPr lang="zh-HK" altLang="en-US" sz="3600" b="1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1934" y="3905837"/>
            <a:ext cx="4479516" cy="27138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918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77124" y="716934"/>
            <a:ext cx="3911600" cy="990600"/>
          </a:xfrm>
        </p:spPr>
        <p:txBody>
          <a:bodyPr/>
          <a:lstStyle/>
          <a:p>
            <a:r>
              <a:rPr lang="zh-TW" altLang="en-US" sz="3600" b="1" dirty="0">
                <a:latin typeface="+mn-ea"/>
              </a:rPr>
              <a:t>皮皮有什麼</a:t>
            </a:r>
            <a:r>
              <a:rPr lang="zh-TW" altLang="en-US" sz="3600" b="1" dirty="0" smtClean="0">
                <a:latin typeface="+mn-ea"/>
              </a:rPr>
              <a:t>反應？</a:t>
            </a:r>
            <a:endParaRPr lang="zh-HK" altLang="en-US" sz="3600" b="1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921" y="2875564"/>
            <a:ext cx="4979141" cy="27209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209" y="180752"/>
            <a:ext cx="4482190" cy="25068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1463" y="3300174"/>
            <a:ext cx="5204678" cy="27450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9333" y="3853441"/>
            <a:ext cx="4896597" cy="27420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484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</a:rPr>
              <a:t>課堂目的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153400" cy="4495800"/>
          </a:xfrm>
        </p:spPr>
        <p:txBody>
          <a:bodyPr>
            <a:normAutofit/>
          </a:bodyPr>
          <a:lstStyle/>
          <a:p>
            <a:pPr marL="914400" indent="-914400" eaLnBrk="1" fontAlgn="auto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+mj-lt"/>
              <a:buAutoNum type="arabicPeriod"/>
              <a:defRPr/>
            </a:pPr>
            <a:r>
              <a:rPr lang="zh-TW" altLang="en-US" sz="48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認識和保護私人部位</a:t>
            </a:r>
            <a:endParaRPr lang="en-US" altLang="zh-TW" sz="4800" dirty="0">
              <a:solidFill>
                <a:schemeClr val="bg2">
                  <a:lumMod val="10000"/>
                </a:schemeClr>
              </a:solidFill>
              <a:latin typeface="+mn-ea"/>
            </a:endParaRPr>
          </a:p>
          <a:p>
            <a:pPr marL="914400" indent="-914400" eaLnBrk="1" fontAlgn="auto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+mj-lt"/>
              <a:buAutoNum type="arabicPeriod"/>
              <a:defRPr/>
            </a:pPr>
            <a:r>
              <a:rPr lang="zh-TW" altLang="en-US" sz="4800" dirty="0" smtClean="0">
                <a:solidFill>
                  <a:schemeClr val="bg2">
                    <a:lumMod val="10000"/>
                  </a:schemeClr>
                </a:solidFill>
                <a:latin typeface="+mn-ea"/>
              </a:rPr>
              <a:t>分辨</a:t>
            </a:r>
            <a:r>
              <a:rPr lang="zh-TW" altLang="en-US" sz="48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好接觸和壞接觸</a:t>
            </a:r>
          </a:p>
          <a:p>
            <a:pPr marL="914400" indent="-914400" eaLnBrk="1" fontAlgn="auto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+mj-lt"/>
              <a:buAutoNum type="arabicPeriod"/>
              <a:defRPr/>
            </a:pPr>
            <a:r>
              <a:rPr lang="zh-TW" altLang="en-US" sz="4800" dirty="0" smtClean="0">
                <a:solidFill>
                  <a:schemeClr val="bg2">
                    <a:lumMod val="10000"/>
                  </a:schemeClr>
                </a:solidFill>
                <a:latin typeface="+mn-ea"/>
              </a:rPr>
              <a:t>學習</a:t>
            </a:r>
            <a:r>
              <a:rPr lang="zh-TW" altLang="en-US" sz="48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保護</a:t>
            </a:r>
            <a:r>
              <a:rPr lang="zh-TW" altLang="en-US" sz="4800" dirty="0" smtClean="0">
                <a:solidFill>
                  <a:schemeClr val="bg2">
                    <a:lumMod val="10000"/>
                  </a:schemeClr>
                </a:solidFill>
                <a:latin typeface="+mn-ea"/>
              </a:rPr>
              <a:t>自己的方法</a:t>
            </a:r>
            <a:endParaRPr lang="en-US" altLang="zh-TW" sz="4800" dirty="0"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9220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537325"/>
            <a:ext cx="533400" cy="244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fld id="{6C11CD09-C090-413C-B808-F83F8C784002}" type="slidenum">
              <a:rPr lang="en-US" altLang="zh-TW" sz="1200" b="0" smtClean="0">
                <a:solidFill>
                  <a:prstClr val="black"/>
                </a:solidFill>
              </a:rPr>
              <a:pPr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zh-TW" sz="1200" b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16700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0978" y="245852"/>
            <a:ext cx="8153400" cy="990600"/>
          </a:xfrm>
        </p:spPr>
        <p:txBody>
          <a:bodyPr/>
          <a:lstStyle/>
          <a:p>
            <a:r>
              <a:rPr lang="zh-TW" altLang="en-US" sz="4800" b="1" dirty="0">
                <a:latin typeface="+mn-ea"/>
              </a:rPr>
              <a:t>遇到壞接觸</a:t>
            </a:r>
            <a:r>
              <a:rPr lang="zh-TW" altLang="en-US" sz="4800" b="1" dirty="0" smtClean="0">
                <a:latin typeface="+mn-ea"/>
              </a:rPr>
              <a:t>時</a:t>
            </a:r>
            <a:r>
              <a:rPr lang="en-US" altLang="zh-TW" sz="4800" b="1" dirty="0" smtClean="0">
                <a:latin typeface="+mn-ea"/>
              </a:rPr>
              <a:t>…</a:t>
            </a:r>
            <a:endParaRPr lang="zh-HK" altLang="en-US" sz="4800" b="1" dirty="0"/>
          </a:p>
        </p:txBody>
      </p:sp>
      <p:pic>
        <p:nvPicPr>
          <p:cNvPr id="5" name="Picture 7" descr="tell an adult cartoon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5092" y="2061713"/>
            <a:ext cx="2129286" cy="221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0566" y="2566691"/>
            <a:ext cx="1818432" cy="181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938214" y="448319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/>
              <a:t>拒絕</a:t>
            </a:r>
            <a:endParaRPr lang="zh-HK" altLang="en-US" sz="3600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3200735" y="4467536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/>
              <a:t>立即走開</a:t>
            </a:r>
            <a:endParaRPr lang="zh-HK" altLang="en-US" sz="3600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6173240" y="4467536"/>
            <a:ext cx="24929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600" b="1" dirty="0" smtClean="0"/>
              <a:t>告訴</a:t>
            </a:r>
            <a:r>
              <a:rPr lang="en-US" altLang="zh-TW" sz="3600" b="1" dirty="0" smtClean="0"/>
              <a:t/>
            </a:r>
            <a:br>
              <a:rPr lang="en-US" altLang="zh-TW" sz="3600" b="1" dirty="0" smtClean="0"/>
            </a:br>
            <a:r>
              <a:rPr lang="zh-TW" altLang="en-US" sz="3600" b="1" dirty="0" smtClean="0"/>
              <a:t>信任的大人</a:t>
            </a:r>
            <a:endParaRPr lang="zh-HK" altLang="en-US" sz="3600" b="1" dirty="0"/>
          </a:p>
        </p:txBody>
      </p:sp>
      <p:pic>
        <p:nvPicPr>
          <p:cNvPr id="10" name="Picture 2" descr="Woman and man says no with gesture deny expression angry grumpy ban Free Vector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090" y="2611749"/>
            <a:ext cx="2486245" cy="17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47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6568" y="96943"/>
            <a:ext cx="8153400" cy="990600"/>
          </a:xfrm>
        </p:spPr>
        <p:txBody>
          <a:bodyPr/>
          <a:lstStyle/>
          <a:p>
            <a:pPr algn="ctr"/>
            <a:r>
              <a:rPr lang="zh-TW" altLang="en-US" b="1" dirty="0" smtClean="0"/>
              <a:t>遊戲：誰是信任的大人</a:t>
            </a:r>
            <a:endParaRPr lang="zh-HK" altLang="en-US" b="1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"/>
          </p:nvPr>
        </p:nvSpPr>
        <p:spPr>
          <a:xfrm>
            <a:off x="319351" y="1413291"/>
            <a:ext cx="8427834" cy="44958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sz="4400" dirty="0" smtClean="0"/>
              <a:t>玩法</a:t>
            </a:r>
            <a:r>
              <a:rPr lang="en-US" altLang="zh-TW" sz="4400" dirty="0" smtClean="0"/>
              <a:t>: </a:t>
            </a:r>
          </a:p>
          <a:p>
            <a:pPr marL="742950" indent="-742950">
              <a:buAutoNum type="arabicPeriod"/>
            </a:pPr>
            <a:r>
              <a:rPr lang="zh-TW" altLang="en-US" sz="4400" dirty="0" smtClean="0"/>
              <a:t>短片會出現不同人物，當見到可信任的大人就</a:t>
            </a:r>
            <a:r>
              <a:rPr lang="zh-TW" altLang="en-US" sz="4400" b="1" dirty="0" smtClean="0">
                <a:solidFill>
                  <a:srgbClr val="FF0000"/>
                </a:solidFill>
              </a:rPr>
              <a:t>拍手</a:t>
            </a:r>
            <a:endParaRPr lang="en-US" altLang="zh-TW" sz="4400" b="1" dirty="0">
              <a:solidFill>
                <a:srgbClr val="FF0000"/>
              </a:solidFill>
            </a:endParaRPr>
          </a:p>
          <a:p>
            <a:pPr marL="742950" indent="-742950">
              <a:buAutoNum type="arabicPeriod"/>
            </a:pPr>
            <a:endParaRPr lang="en-US" altLang="zh-TW" sz="4400" b="1" dirty="0" smtClean="0"/>
          </a:p>
          <a:p>
            <a:pPr marL="742950" indent="-742950">
              <a:buAutoNum type="arabicPeriod"/>
            </a:pPr>
            <a:endParaRPr lang="en-US" altLang="zh-TW" sz="1800" b="1" dirty="0" smtClean="0"/>
          </a:p>
          <a:p>
            <a:pPr marL="742950" indent="-742950">
              <a:buAutoNum type="arabicPeriod"/>
            </a:pPr>
            <a:r>
              <a:rPr lang="zh-TW" altLang="en-US" sz="4400" dirty="0" smtClean="0"/>
              <a:t>若不是可信任的大人就講 </a:t>
            </a:r>
            <a:r>
              <a:rPr lang="en-US" altLang="zh-TW" sz="4400" b="1" dirty="0" smtClean="0">
                <a:solidFill>
                  <a:srgbClr val="FF0000"/>
                </a:solidFill>
              </a:rPr>
              <a:t>NO</a:t>
            </a:r>
            <a:endParaRPr lang="en-US" altLang="zh-TW" sz="4400" b="1" dirty="0">
              <a:solidFill>
                <a:srgbClr val="FF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525" y="3055388"/>
            <a:ext cx="1104181" cy="103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8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569516" y="146650"/>
            <a:ext cx="8153400" cy="990600"/>
          </a:xfrm>
        </p:spPr>
        <p:txBody>
          <a:bodyPr/>
          <a:lstStyle/>
          <a:p>
            <a:r>
              <a:rPr lang="zh-TW" altLang="en-US" b="1" dirty="0" smtClean="0"/>
              <a:t>遊戲</a:t>
            </a:r>
            <a:r>
              <a:rPr lang="zh-TW" altLang="en-US" b="1" dirty="0"/>
              <a:t>：</a:t>
            </a:r>
            <a:r>
              <a:rPr lang="zh-TW" altLang="en-US" b="1" dirty="0" smtClean="0"/>
              <a:t>誰是信任的大人</a:t>
            </a:r>
            <a:endParaRPr lang="zh-HK" altLang="en-US" b="1" dirty="0"/>
          </a:p>
        </p:txBody>
      </p:sp>
      <p:pic>
        <p:nvPicPr>
          <p:cNvPr id="3" name="誰是信任的大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80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5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099" y="4378468"/>
            <a:ext cx="1884468" cy="11045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5748" y="5787497"/>
            <a:ext cx="1565146" cy="850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0413" y="4315579"/>
            <a:ext cx="1833777" cy="11674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2117" y="1519844"/>
            <a:ext cx="1655014" cy="11665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4931" y="5771525"/>
            <a:ext cx="1712746" cy="9060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1022" y="4435736"/>
            <a:ext cx="1749453" cy="1047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4476" y="1561539"/>
            <a:ext cx="1658969" cy="11377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3295" y="2918830"/>
            <a:ext cx="1759169" cy="1040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5623" y="1506493"/>
            <a:ext cx="1669148" cy="11770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圖片 27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127" y="4315579"/>
            <a:ext cx="1708814" cy="1144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639" y="2883572"/>
            <a:ext cx="2206319" cy="1191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7677" y="2965370"/>
            <a:ext cx="1818849" cy="11097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7131" y="2926904"/>
            <a:ext cx="1810882" cy="1032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6065" y="5787497"/>
            <a:ext cx="1776250" cy="802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矩形 19"/>
          <p:cNvSpPr/>
          <p:nvPr/>
        </p:nvSpPr>
        <p:spPr>
          <a:xfrm>
            <a:off x="181203" y="178931"/>
            <a:ext cx="4698722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TW" altLang="en-US" sz="4400" b="1" dirty="0" smtClean="0"/>
              <a:t>適合</a:t>
            </a:r>
            <a:r>
              <a:rPr lang="zh-TW" altLang="en-US" sz="4400" b="1" dirty="0"/>
              <a:t>分享心事的人</a:t>
            </a:r>
            <a:endParaRPr lang="zh-HK" altLang="en-US" sz="4400" b="1" dirty="0"/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36092" y="869890"/>
            <a:ext cx="4745320" cy="17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2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0108" y="3739667"/>
            <a:ext cx="2941607" cy="15926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7804" y="1711499"/>
            <a:ext cx="3315402" cy="17718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611" y="1651829"/>
            <a:ext cx="3580106" cy="1857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矩形 14"/>
          <p:cNvSpPr/>
          <p:nvPr/>
        </p:nvSpPr>
        <p:spPr>
          <a:xfrm>
            <a:off x="276092" y="291072"/>
            <a:ext cx="5262979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TW" altLang="en-US" sz="4400" b="1" dirty="0" smtClean="0"/>
              <a:t>不適合</a:t>
            </a:r>
            <a:r>
              <a:rPr lang="zh-TW" altLang="en-US" sz="4400" b="1" dirty="0"/>
              <a:t>分享心事的人</a:t>
            </a:r>
            <a:endParaRPr lang="zh-HK" altLang="en-US" sz="4400" b="1" dirty="0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40228" y="971151"/>
            <a:ext cx="5334705" cy="28769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331225" y="5588591"/>
            <a:ext cx="685315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</a:rPr>
              <a:t>玩具</a:t>
            </a:r>
            <a:r>
              <a:rPr lang="zh-TW" altLang="en-US" sz="4000" b="1" dirty="0" smtClean="0">
                <a:solidFill>
                  <a:srgbClr val="FF0000"/>
                </a:solidFill>
              </a:rPr>
              <a:t>不能說話</a:t>
            </a:r>
            <a:r>
              <a:rPr lang="zh-TW" altLang="en-US" sz="4000" b="1" dirty="0">
                <a:solidFill>
                  <a:srgbClr val="FF0000"/>
                </a:solidFill>
              </a:rPr>
              <a:t>，</a:t>
            </a:r>
            <a:r>
              <a:rPr lang="zh-TW" altLang="en-US" sz="4000" b="1" dirty="0" smtClean="0">
                <a:solidFill>
                  <a:srgbClr val="FF0000"/>
                </a:solidFill>
              </a:rPr>
              <a:t>不能幫忙我們</a:t>
            </a:r>
            <a:endParaRPr lang="zh-HK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4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327" y="1654037"/>
            <a:ext cx="2963509" cy="1491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7433" y="1784298"/>
            <a:ext cx="2682246" cy="1231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773" y="3518903"/>
            <a:ext cx="3852031" cy="14357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7433" y="3393833"/>
            <a:ext cx="3024939" cy="1685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矩形 14"/>
          <p:cNvSpPr/>
          <p:nvPr/>
        </p:nvSpPr>
        <p:spPr>
          <a:xfrm>
            <a:off x="276092" y="291072"/>
            <a:ext cx="5262979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TW" altLang="en-US" sz="4400" b="1" dirty="0" smtClean="0"/>
              <a:t>不適合</a:t>
            </a:r>
            <a:r>
              <a:rPr lang="zh-TW" altLang="en-US" sz="4400" b="1" dirty="0"/>
              <a:t>分享心事的人</a:t>
            </a:r>
            <a:endParaRPr lang="zh-HK" altLang="en-US" sz="4400" b="1" dirty="0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04365" y="946728"/>
            <a:ext cx="5334705" cy="28769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331225" y="5588591"/>
            <a:ext cx="685315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</a:rPr>
              <a:t>動物不能</a:t>
            </a:r>
            <a:r>
              <a:rPr lang="zh-TW" altLang="en-US" sz="4000" b="1" dirty="0" smtClean="0">
                <a:solidFill>
                  <a:srgbClr val="FF0000"/>
                </a:solidFill>
              </a:rPr>
              <a:t>說話</a:t>
            </a:r>
            <a:r>
              <a:rPr lang="zh-TW" altLang="en-US" sz="4000" b="1" dirty="0">
                <a:solidFill>
                  <a:srgbClr val="FF0000"/>
                </a:solidFill>
              </a:rPr>
              <a:t>，</a:t>
            </a:r>
            <a:r>
              <a:rPr lang="zh-TW" altLang="en-US" sz="4000" b="1" dirty="0" smtClean="0">
                <a:solidFill>
                  <a:srgbClr val="FF0000"/>
                </a:solidFill>
              </a:rPr>
              <a:t>不能幫忙我們</a:t>
            </a:r>
            <a:endParaRPr lang="zh-HK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33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276092" y="291072"/>
            <a:ext cx="5262979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TW" altLang="en-US" sz="4400" b="1" dirty="0" smtClean="0"/>
              <a:t>不適合</a:t>
            </a:r>
            <a:r>
              <a:rPr lang="zh-TW" altLang="en-US" sz="4400" b="1" dirty="0"/>
              <a:t>分享心事的人</a:t>
            </a:r>
            <a:endParaRPr lang="zh-HK" altLang="en-US" sz="4400" b="1" dirty="0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04366" y="946728"/>
            <a:ext cx="5230276" cy="28769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2774" y="2261019"/>
            <a:ext cx="4905936" cy="2544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1331225" y="5588591"/>
            <a:ext cx="685315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</a:rPr>
              <a:t>食物不能說話</a:t>
            </a:r>
            <a:r>
              <a:rPr lang="zh-TW" altLang="en-US" sz="4000" b="1" dirty="0">
                <a:solidFill>
                  <a:srgbClr val="FF0000"/>
                </a:solidFill>
              </a:rPr>
              <a:t>，</a:t>
            </a:r>
            <a:r>
              <a:rPr lang="zh-TW" altLang="en-US" sz="4000" b="1" dirty="0" smtClean="0">
                <a:solidFill>
                  <a:srgbClr val="FF0000"/>
                </a:solidFill>
              </a:rPr>
              <a:t>不能幫忙我們</a:t>
            </a:r>
            <a:endParaRPr lang="zh-HK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7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2210" y="2421546"/>
            <a:ext cx="3881544" cy="2437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152" y="2589172"/>
            <a:ext cx="4113555" cy="20752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矩形 14"/>
          <p:cNvSpPr/>
          <p:nvPr/>
        </p:nvSpPr>
        <p:spPr>
          <a:xfrm>
            <a:off x="276092" y="291072"/>
            <a:ext cx="5262979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TW" altLang="en-US" sz="4400" b="1" dirty="0" smtClean="0"/>
              <a:t>不適合</a:t>
            </a:r>
            <a:r>
              <a:rPr lang="zh-TW" altLang="en-US" sz="4400" b="1" dirty="0"/>
              <a:t>分享心事的人</a:t>
            </a:r>
            <a:endParaRPr lang="zh-HK" altLang="en-US" sz="4400" b="1" dirty="0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04365" y="920850"/>
            <a:ext cx="5264781" cy="28769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331225" y="5588591"/>
            <a:ext cx="685315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</a:rPr>
              <a:t>小朋友沒有足夠能力幫助我們</a:t>
            </a:r>
          </a:p>
        </p:txBody>
      </p:sp>
    </p:spTree>
    <p:extLst>
      <p:ext uri="{BB962C8B-B14F-4D97-AF65-F5344CB8AC3E}">
        <p14:creationId xmlns:p14="http://schemas.microsoft.com/office/powerpoint/2010/main" val="353179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9523" y="1742536"/>
            <a:ext cx="6095942" cy="34246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矩形 14"/>
          <p:cNvSpPr/>
          <p:nvPr/>
        </p:nvSpPr>
        <p:spPr>
          <a:xfrm>
            <a:off x="276092" y="291072"/>
            <a:ext cx="5262979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TW" altLang="en-US" sz="4400" b="1" dirty="0" smtClean="0"/>
              <a:t>不適合</a:t>
            </a:r>
            <a:r>
              <a:rPr lang="zh-TW" altLang="en-US" sz="4400" b="1" dirty="0"/>
              <a:t>分享心事的人</a:t>
            </a:r>
            <a:endParaRPr lang="zh-HK" altLang="en-US" sz="4400" b="1" dirty="0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6092" y="969982"/>
            <a:ext cx="5230276" cy="28769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5588591"/>
            <a:ext cx="9143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FF0000"/>
                </a:solidFill>
              </a:rPr>
              <a:t>童話裡的人只是故事人物</a:t>
            </a:r>
          </a:p>
        </p:txBody>
      </p:sp>
    </p:spTree>
    <p:extLst>
      <p:ext uri="{BB962C8B-B14F-4D97-AF65-F5344CB8AC3E}">
        <p14:creationId xmlns:p14="http://schemas.microsoft.com/office/powerpoint/2010/main" val="111145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12829" y="433775"/>
            <a:ext cx="8073973" cy="4495800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4400" dirty="0" smtClean="0"/>
              <a:t>假若</a:t>
            </a:r>
            <a:r>
              <a:rPr lang="zh-TW" altLang="en-US" sz="4400" dirty="0"/>
              <a:t>大人不相信，要再告訴其他大人，直到</a:t>
            </a:r>
            <a:r>
              <a:rPr lang="zh-TW" altLang="en-US" sz="4400" dirty="0" smtClean="0"/>
              <a:t>有人幫助我們</a:t>
            </a:r>
            <a:endParaRPr lang="en-US" altLang="zh-TW" sz="4400" dirty="0"/>
          </a:p>
          <a:p>
            <a:pPr marL="0" indent="0">
              <a:buNone/>
            </a:pPr>
            <a:endParaRPr lang="zh-HK" altLang="en-US" sz="44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421" y="2215844"/>
            <a:ext cx="7136623" cy="4374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896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648" y="4319"/>
            <a:ext cx="8153400" cy="990600"/>
          </a:xfrm>
        </p:spPr>
        <p:txBody>
          <a:bodyPr/>
          <a:lstStyle/>
          <a:p>
            <a:pPr algn="ctr"/>
            <a:r>
              <a:rPr lang="zh-TW" altLang="en-US" dirty="0" smtClean="0"/>
              <a:t>短片：我們的身體</a:t>
            </a:r>
            <a:endParaRPr lang="zh-HK" altLang="en-US" dirty="0"/>
          </a:p>
        </p:txBody>
      </p:sp>
      <p:pic>
        <p:nvPicPr>
          <p:cNvPr id="5" name="我們的身體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80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1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27"/>
          <p:cNvGrpSpPr>
            <a:grpSpLocks/>
          </p:cNvGrpSpPr>
          <p:nvPr/>
        </p:nvGrpSpPr>
        <p:grpSpPr bwMode="auto">
          <a:xfrm>
            <a:off x="4899143" y="1941649"/>
            <a:ext cx="2679307" cy="4831291"/>
            <a:chOff x="4756356" y="1251025"/>
            <a:chExt cx="1515747" cy="2848411"/>
          </a:xfrm>
        </p:grpSpPr>
        <p:grpSp>
          <p:nvGrpSpPr>
            <p:cNvPr id="18" name="群組 19"/>
            <p:cNvGrpSpPr>
              <a:grpSpLocks/>
            </p:cNvGrpSpPr>
            <p:nvPr/>
          </p:nvGrpSpPr>
          <p:grpSpPr bwMode="auto">
            <a:xfrm>
              <a:off x="4756356" y="1251025"/>
              <a:ext cx="1515747" cy="1510917"/>
              <a:chOff x="3113947" y="3446973"/>
              <a:chExt cx="1515747" cy="1510917"/>
            </a:xfrm>
          </p:grpSpPr>
          <p:pic>
            <p:nvPicPr>
              <p:cNvPr id="21" name="圖片 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3947" y="3446973"/>
                <a:ext cx="1515747" cy="15109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圖片 1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7744" y="3470131"/>
                <a:ext cx="1137759" cy="1076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" name="圖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6355" y="2335460"/>
              <a:ext cx="1438024" cy="176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圖片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7743" y="3117677"/>
              <a:ext cx="210709" cy="1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群組 3"/>
          <p:cNvGrpSpPr>
            <a:grpSpLocks/>
          </p:cNvGrpSpPr>
          <p:nvPr/>
        </p:nvGrpSpPr>
        <p:grpSpPr bwMode="auto">
          <a:xfrm>
            <a:off x="1566364" y="1834241"/>
            <a:ext cx="2502115" cy="4853638"/>
            <a:chOff x="5484553" y="2185414"/>
            <a:chExt cx="1362423" cy="3065206"/>
          </a:xfrm>
        </p:grpSpPr>
        <p:pic>
          <p:nvPicPr>
            <p:cNvPr id="8" name="圖片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3016" y="2185414"/>
              <a:ext cx="1186795" cy="1331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群組 5"/>
            <p:cNvGrpSpPr>
              <a:grpSpLocks/>
            </p:cNvGrpSpPr>
            <p:nvPr/>
          </p:nvGrpSpPr>
          <p:grpSpPr bwMode="auto">
            <a:xfrm>
              <a:off x="5484553" y="3486644"/>
              <a:ext cx="1362423" cy="1763976"/>
              <a:chOff x="3546000" y="3883054"/>
              <a:chExt cx="1362423" cy="1763976"/>
            </a:xfrm>
          </p:grpSpPr>
          <p:pic>
            <p:nvPicPr>
              <p:cNvPr id="10" name="圖片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6000" y="3883054"/>
                <a:ext cx="1362423" cy="1763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1" name="群組 7"/>
              <p:cNvGrpSpPr>
                <a:grpSpLocks/>
              </p:cNvGrpSpPr>
              <p:nvPr/>
            </p:nvGrpSpPr>
            <p:grpSpPr bwMode="auto">
              <a:xfrm>
                <a:off x="4031847" y="4607704"/>
                <a:ext cx="365559" cy="252698"/>
                <a:chOff x="4029484" y="4614793"/>
                <a:chExt cx="365559" cy="252698"/>
              </a:xfrm>
            </p:grpSpPr>
            <p:pic>
              <p:nvPicPr>
                <p:cNvPr id="12" name="圖片 8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371650">
                  <a:off x="4029484" y="4614793"/>
                  <a:ext cx="206474" cy="1656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" name="圖片 9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228350" flipH="1">
                  <a:off x="4188569" y="4615630"/>
                  <a:ext cx="206474" cy="1656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" name="圖片 10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7970">
                  <a:off x="4131274" y="4662573"/>
                  <a:ext cx="163183" cy="2049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77515" y="196554"/>
            <a:ext cx="8153400" cy="990600"/>
          </a:xfrm>
        </p:spPr>
        <p:txBody>
          <a:bodyPr/>
          <a:lstStyle/>
          <a:p>
            <a:r>
              <a:rPr lang="zh-TW" altLang="en-US" dirty="0" smtClean="0"/>
              <a:t>總結</a:t>
            </a:r>
            <a:endParaRPr lang="zh-HK" altLang="en-US" dirty="0"/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191" y="4676538"/>
            <a:ext cx="1119858" cy="719283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03363" y="4736673"/>
            <a:ext cx="1110242" cy="667774"/>
          </a:xfrm>
          <a:prstGeom prst="rect">
            <a:avLst/>
          </a:prstGeom>
        </p:spPr>
      </p:pic>
      <p:pic>
        <p:nvPicPr>
          <p:cNvPr id="16" name="圖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652" y="3925992"/>
            <a:ext cx="1296286" cy="123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內容版面配置區 2"/>
          <p:cNvSpPr>
            <a:spLocks noGrp="1"/>
          </p:cNvSpPr>
          <p:nvPr>
            <p:ph sz="quarter" idx="1"/>
          </p:nvPr>
        </p:nvSpPr>
        <p:spPr>
          <a:xfrm>
            <a:off x="377515" y="1187154"/>
            <a:ext cx="8589801" cy="4495800"/>
          </a:xfrm>
        </p:spPr>
        <p:txBody>
          <a:bodyPr/>
          <a:lstStyle/>
          <a:p>
            <a:pPr marL="541338" indent="-541338">
              <a:lnSpc>
                <a:spcPts val="4500"/>
              </a:lnSpc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zh-TW" altLang="en-US" sz="4000" dirty="0" smtClean="0"/>
              <a:t>我們用內衣及內褲去遮蔽私人部位</a:t>
            </a:r>
            <a:endParaRPr lang="en-US" altLang="zh-TW" sz="4000" dirty="0"/>
          </a:p>
          <a:p>
            <a:pPr>
              <a:lnSpc>
                <a:spcPts val="4500"/>
              </a:lnSpc>
            </a:pPr>
            <a:endParaRPr lang="zh-HK" altLang="en-US" sz="4000" dirty="0"/>
          </a:p>
        </p:txBody>
      </p:sp>
      <p:pic>
        <p:nvPicPr>
          <p:cNvPr id="6" name="圖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5231" y="4008033"/>
            <a:ext cx="1242590" cy="1152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66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圖片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2207" y="1875101"/>
            <a:ext cx="2748418" cy="4742121"/>
          </a:xfrm>
          <a:prstGeom prst="rect">
            <a:avLst/>
          </a:prstGeom>
        </p:spPr>
      </p:pic>
      <p:pic>
        <p:nvPicPr>
          <p:cNvPr id="58" name="圖片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91" y="1740649"/>
            <a:ext cx="2467439" cy="4876573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-242122" y="6635976"/>
            <a:ext cx="8957686" cy="4495800"/>
          </a:xfrm>
        </p:spPr>
        <p:txBody>
          <a:bodyPr/>
          <a:lstStyle/>
          <a:p>
            <a:pPr>
              <a:lnSpc>
                <a:spcPts val="4500"/>
              </a:lnSpc>
            </a:pPr>
            <a:endParaRPr lang="en-US" altLang="zh-TW" sz="4000" dirty="0"/>
          </a:p>
          <a:p>
            <a:pPr>
              <a:lnSpc>
                <a:spcPts val="4500"/>
              </a:lnSpc>
            </a:pPr>
            <a:endParaRPr lang="zh-HK" altLang="en-US" sz="4000" dirty="0"/>
          </a:p>
        </p:txBody>
      </p:sp>
      <p:pic>
        <p:nvPicPr>
          <p:cNvPr id="50" name="圖片 4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049" y="2257381"/>
            <a:ext cx="975345" cy="1664653"/>
          </a:xfrm>
          <a:prstGeom prst="rect">
            <a:avLst/>
          </a:prstGeom>
        </p:spPr>
      </p:pic>
      <p:pic>
        <p:nvPicPr>
          <p:cNvPr id="51" name="圖片 5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595" y="4397412"/>
            <a:ext cx="829976" cy="82653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034" y="4592650"/>
            <a:ext cx="1199572" cy="719283"/>
          </a:xfrm>
          <a:prstGeom prst="rect">
            <a:avLst/>
          </a:prstGeom>
        </p:spPr>
      </p:pic>
      <p:pic>
        <p:nvPicPr>
          <p:cNvPr id="53" name="圖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7279" y="3922034"/>
            <a:ext cx="1335083" cy="111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49837" y="4681351"/>
            <a:ext cx="1195680" cy="719161"/>
          </a:xfrm>
          <a:prstGeom prst="rect">
            <a:avLst/>
          </a:prstGeom>
        </p:spPr>
      </p:pic>
      <p:pic>
        <p:nvPicPr>
          <p:cNvPr id="57" name="圖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0009" y="3800968"/>
            <a:ext cx="1352814" cy="130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標題 1"/>
          <p:cNvSpPr>
            <a:spLocks noGrp="1"/>
          </p:cNvSpPr>
          <p:nvPr>
            <p:ph type="title"/>
          </p:nvPr>
        </p:nvSpPr>
        <p:spPr>
          <a:xfrm>
            <a:off x="377515" y="196554"/>
            <a:ext cx="8153400" cy="990600"/>
          </a:xfrm>
        </p:spPr>
        <p:txBody>
          <a:bodyPr/>
          <a:lstStyle/>
          <a:p>
            <a:r>
              <a:rPr lang="zh-TW" altLang="en-US" dirty="0" smtClean="0"/>
              <a:t>總結</a:t>
            </a:r>
            <a:endParaRPr lang="zh-HK" altLang="en-US" dirty="0"/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 bwMode="auto">
          <a:xfrm>
            <a:off x="377515" y="1187154"/>
            <a:ext cx="8589801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lnSpc>
                <a:spcPts val="4500"/>
              </a:lnSpc>
              <a:buClr>
                <a:schemeClr val="tx1"/>
              </a:buClr>
              <a:buSzPct val="100000"/>
              <a:buFont typeface="+mj-lt"/>
              <a:buAutoNum type="arabicPeriod" startAt="2"/>
            </a:pPr>
            <a:r>
              <a:rPr lang="zh-TW" altLang="en-US" sz="4000" dirty="0"/>
              <a:t>有人摸到或看到私人部位是壞接觸</a:t>
            </a:r>
            <a:endParaRPr lang="en-US" altLang="zh-TW" sz="4000" dirty="0" smtClean="0"/>
          </a:p>
          <a:p>
            <a:pPr>
              <a:lnSpc>
                <a:spcPts val="4500"/>
              </a:lnSpc>
            </a:pPr>
            <a:endParaRPr lang="zh-HK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18439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tell an adult cartoon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619" y="2672078"/>
            <a:ext cx="2311912" cy="240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9686" y="3258331"/>
            <a:ext cx="2208163" cy="220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879709" y="5420054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/>
              <a:t>拒絕</a:t>
            </a:r>
            <a:endParaRPr lang="zh-HK" altLang="en-US" sz="32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3402554" y="5414404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/>
              <a:t>立即走開</a:t>
            </a:r>
            <a:endParaRPr lang="zh-HK" altLang="en-US" sz="32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107003" y="5422879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/>
              <a:t>告訴信任的人</a:t>
            </a:r>
            <a:endParaRPr lang="zh-HK" altLang="en-US" sz="3200" dirty="0"/>
          </a:p>
        </p:txBody>
      </p:sp>
      <p:pic>
        <p:nvPicPr>
          <p:cNvPr id="1026" name="Picture 2" descr="Woman and man says no with gesture deny expression angry grumpy ban Free Vector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8611" y="3258331"/>
            <a:ext cx="2762678" cy="19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標題 1"/>
          <p:cNvSpPr>
            <a:spLocks noGrp="1"/>
          </p:cNvSpPr>
          <p:nvPr>
            <p:ph type="title"/>
          </p:nvPr>
        </p:nvSpPr>
        <p:spPr>
          <a:xfrm>
            <a:off x="377515" y="196554"/>
            <a:ext cx="8153400" cy="990600"/>
          </a:xfrm>
        </p:spPr>
        <p:txBody>
          <a:bodyPr/>
          <a:lstStyle/>
          <a:p>
            <a:r>
              <a:rPr lang="zh-TW" altLang="en-US" dirty="0" smtClean="0"/>
              <a:t>總結</a:t>
            </a:r>
            <a:endParaRPr lang="zh-HK" altLang="en-US" dirty="0"/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 bwMode="auto">
          <a:xfrm>
            <a:off x="377515" y="1187154"/>
            <a:ext cx="8589801" cy="122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lnSpc>
                <a:spcPts val="4500"/>
              </a:lnSpc>
              <a:buClr>
                <a:schemeClr val="tx1"/>
              </a:buClr>
              <a:buSzPct val="100000"/>
              <a:buFont typeface="+mj-lt"/>
              <a:buAutoNum type="arabicPeriod" startAt="3"/>
            </a:pPr>
            <a:r>
              <a:rPr lang="zh-TW" altLang="en-US" sz="4000" dirty="0"/>
              <a:t>遇到壞接觸要立即拒絕、立即走開，盡快告訴信任的</a:t>
            </a:r>
            <a:r>
              <a:rPr lang="zh-TW" altLang="en-US" sz="4000" dirty="0" smtClean="0"/>
              <a:t>人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916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0675" y="2578194"/>
            <a:ext cx="6772700" cy="4072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77515" y="196554"/>
            <a:ext cx="8153400" cy="990600"/>
          </a:xfrm>
        </p:spPr>
        <p:txBody>
          <a:bodyPr/>
          <a:lstStyle/>
          <a:p>
            <a:r>
              <a:rPr lang="zh-TW" altLang="en-US" dirty="0" smtClean="0"/>
              <a:t>總結</a:t>
            </a:r>
            <a:endParaRPr lang="zh-HK" altLang="en-US" dirty="0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377515" y="1187154"/>
            <a:ext cx="8589801" cy="122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lnSpc>
                <a:spcPts val="4500"/>
              </a:lnSpc>
              <a:buClr>
                <a:schemeClr val="tx1"/>
              </a:buClr>
              <a:buSzPct val="100000"/>
              <a:buFont typeface="+mj-lt"/>
              <a:buAutoNum type="arabicPeriod" startAt="4"/>
            </a:pPr>
            <a:r>
              <a:rPr lang="zh-TW" altLang="en-US" sz="4000" dirty="0" smtClean="0"/>
              <a:t>假若</a:t>
            </a:r>
            <a:r>
              <a:rPr lang="zh-TW" altLang="en-US" sz="4000" dirty="0"/>
              <a:t>大人不相信，要再告訴其他大人，直到有人相信</a:t>
            </a:r>
          </a:p>
          <a:p>
            <a:pPr marL="742950" indent="-742950">
              <a:lnSpc>
                <a:spcPts val="4500"/>
              </a:lnSpc>
              <a:buClr>
                <a:schemeClr val="tx1"/>
              </a:buClr>
              <a:buSzPct val="100000"/>
              <a:buFont typeface="+mj-lt"/>
              <a:buAutoNum type="arabicPeriod" startAt="4"/>
            </a:pP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25286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4486169"/>
            <a:ext cx="9144000" cy="138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prstDash val="dashDot"/>
                <a:miter lim="800000"/>
                <a:headEnd/>
                <a:tailEnd/>
              </a14:hiddenLine>
            </a:ext>
          </a:extLst>
        </p:spPr>
        <p:txBody>
          <a:bodyPr wrap="square" lIns="92160" tIns="46080" rIns="92160" bIns="46080" anchor="ctr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A9A9A"/>
              </a:buClr>
              <a:buFont typeface="Wingdings 2" panose="05020102010507070707" pitchFamily="18" charset="2"/>
              <a:buChar char="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B2B787"/>
              </a:buClr>
              <a:buFont typeface="Wingdings 2" panose="05020102010507070707" pitchFamily="18" charset="2"/>
              <a:buChar char="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787"/>
              </a:buClr>
              <a:buFont typeface="Wingdings 2" panose="05020102010507070707" pitchFamily="18" charset="2"/>
              <a:buChar char="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787"/>
              </a:buClr>
              <a:buFont typeface="Wingdings 2" panose="05020102010507070707" pitchFamily="18" charset="2"/>
              <a:buChar char="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787"/>
              </a:buClr>
              <a:buFont typeface="Wingdings 2" panose="05020102010507070707" pitchFamily="18" charset="2"/>
              <a:buChar char="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787"/>
              </a:buClr>
              <a:buFont typeface="Wingdings 2" panose="05020102010507070707" pitchFamily="18" charset="2"/>
              <a:buChar char="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SzPct val="100000"/>
              <a:buNone/>
            </a:pPr>
            <a:r>
              <a:rPr lang="zh-TW" altLang="en-GB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此教材只作非牟利教育用途</a:t>
            </a:r>
            <a:r>
              <a:rPr lang="zh-TW" altLang="en-GB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SzPct val="100000"/>
              <a:buNone/>
            </a:pPr>
            <a:endParaRPr lang="zh-TW" altLang="en-GB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版權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屬明光社所有  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All rights </a:t>
            </a:r>
            <a:r>
              <a:rPr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reserved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749301" y="2169067"/>
            <a:ext cx="141577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9600" dirty="0" smtClean="0">
                <a:latin typeface="微軟正黑體" panose="020B0604030504040204" pitchFamily="34" charset="-120"/>
              </a:rPr>
              <a:t>完</a:t>
            </a:r>
            <a:endParaRPr lang="zh-HK" altLang="en-US" sz="9600" dirty="0"/>
          </a:p>
        </p:txBody>
      </p:sp>
    </p:spTree>
    <p:extLst>
      <p:ext uri="{BB962C8B-B14F-4D97-AF65-F5344CB8AC3E}">
        <p14:creationId xmlns:p14="http://schemas.microsoft.com/office/powerpoint/2010/main" val="412356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圖片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8" t="3557" r="4355"/>
          <a:stretch>
            <a:fillRect/>
          </a:stretch>
        </p:blipFill>
        <p:spPr bwMode="auto">
          <a:xfrm>
            <a:off x="0" y="809176"/>
            <a:ext cx="9144000" cy="538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043" name="群組 1"/>
          <p:cNvGrpSpPr>
            <a:grpSpLocks/>
          </p:cNvGrpSpPr>
          <p:nvPr/>
        </p:nvGrpSpPr>
        <p:grpSpPr bwMode="auto">
          <a:xfrm>
            <a:off x="561200" y="1863305"/>
            <a:ext cx="3875599" cy="4430055"/>
            <a:chOff x="160338" y="2082800"/>
            <a:chExt cx="4095750" cy="4540250"/>
          </a:xfrm>
        </p:grpSpPr>
        <p:grpSp>
          <p:nvGrpSpPr>
            <p:cNvPr id="87067" name="群組 3"/>
            <p:cNvGrpSpPr>
              <a:grpSpLocks/>
            </p:cNvGrpSpPr>
            <p:nvPr/>
          </p:nvGrpSpPr>
          <p:grpSpPr bwMode="auto">
            <a:xfrm>
              <a:off x="1881188" y="2082800"/>
              <a:ext cx="2374900" cy="4540250"/>
              <a:chOff x="5484553" y="2185414"/>
              <a:chExt cx="1362423" cy="3065206"/>
            </a:xfrm>
          </p:grpSpPr>
          <p:pic>
            <p:nvPicPr>
              <p:cNvPr id="87073" name="圖片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3016" y="2185414"/>
                <a:ext cx="1186795" cy="1331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7074" name="群組 5"/>
              <p:cNvGrpSpPr>
                <a:grpSpLocks/>
              </p:cNvGrpSpPr>
              <p:nvPr/>
            </p:nvGrpSpPr>
            <p:grpSpPr bwMode="auto">
              <a:xfrm>
                <a:off x="5484553" y="3486644"/>
                <a:ext cx="1362423" cy="1763976"/>
                <a:chOff x="3546000" y="3883054"/>
                <a:chExt cx="1362423" cy="1763976"/>
              </a:xfrm>
            </p:grpSpPr>
            <p:pic>
              <p:nvPicPr>
                <p:cNvPr id="87075" name="圖片 6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46000" y="3883054"/>
                  <a:ext cx="1362423" cy="17639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87076" name="群組 7"/>
                <p:cNvGrpSpPr>
                  <a:grpSpLocks/>
                </p:cNvGrpSpPr>
                <p:nvPr/>
              </p:nvGrpSpPr>
              <p:grpSpPr bwMode="auto">
                <a:xfrm>
                  <a:off x="4031847" y="4607704"/>
                  <a:ext cx="365559" cy="252698"/>
                  <a:chOff x="4029484" y="4614793"/>
                  <a:chExt cx="365559" cy="252698"/>
                </a:xfrm>
              </p:grpSpPr>
              <p:pic>
                <p:nvPicPr>
                  <p:cNvPr id="87077" name="圖片 8"/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371650">
                    <a:off x="4029484" y="4614793"/>
                    <a:ext cx="206474" cy="1656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7078" name="圖片 9"/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228350" flipH="1">
                    <a:off x="4188569" y="4615630"/>
                    <a:ext cx="206474" cy="1656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7079" name="圖片 10"/>
                  <p:cNvPicPr>
                    <a:picLocks noChangeAspect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37970">
                    <a:off x="4131274" y="4662573"/>
                    <a:ext cx="163183" cy="2049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grpSp>
          <p:nvGrpSpPr>
            <p:cNvPr id="87068" name="群組 38"/>
            <p:cNvGrpSpPr>
              <a:grpSpLocks/>
            </p:cNvGrpSpPr>
            <p:nvPr/>
          </p:nvGrpSpPr>
          <p:grpSpPr bwMode="auto">
            <a:xfrm>
              <a:off x="160338" y="3648075"/>
              <a:ext cx="2897950" cy="1701800"/>
              <a:chOff x="800100" y="2489200"/>
              <a:chExt cx="3863754" cy="2269035"/>
            </a:xfrm>
          </p:grpSpPr>
          <p:grpSp>
            <p:nvGrpSpPr>
              <p:cNvPr id="87069" name="群組 11"/>
              <p:cNvGrpSpPr>
                <a:grpSpLocks/>
              </p:cNvGrpSpPr>
              <p:nvPr/>
            </p:nvGrpSpPr>
            <p:grpSpPr bwMode="auto">
              <a:xfrm>
                <a:off x="800100" y="2489200"/>
                <a:ext cx="2216987" cy="2269035"/>
                <a:chOff x="10711192" y="1273061"/>
                <a:chExt cx="2581475" cy="2625712"/>
              </a:xfrm>
            </p:grpSpPr>
            <p:sp>
              <p:nvSpPr>
                <p:cNvPr id="13" name="橢圓 12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10711192" y="1273074"/>
                  <a:ext cx="2609220" cy="2626580"/>
                </a:xfrm>
                <a:prstGeom prst="ellipse">
                  <a:avLst/>
                </a:prstGeom>
                <a:solidFill>
                  <a:srgbClr val="6699FF"/>
                </a:solidFill>
                <a:ln w="762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HK" altLang="en-US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87072" name="圖片 13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910719" y="1988901"/>
                  <a:ext cx="2187932" cy="13227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3" name="直線接點 2">
                <a:extLst>
                  <a:ext uri="{FF2B5EF4-FFF2-40B4-BE49-F238E27FC236}"/>
                </a:extLst>
              </p:cNvPr>
              <p:cNvCxnSpPr>
                <a:cxnSpLocks/>
                <a:endCxn id="87079" idx="0"/>
              </p:cNvCxnSpPr>
              <p:nvPr/>
            </p:nvCxnSpPr>
            <p:spPr>
              <a:xfrm>
                <a:off x="2825261" y="4018043"/>
                <a:ext cx="1838593" cy="479980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" name="群組 27"/>
          <p:cNvGrpSpPr>
            <a:grpSpLocks/>
          </p:cNvGrpSpPr>
          <p:nvPr/>
        </p:nvGrpSpPr>
        <p:grpSpPr bwMode="auto">
          <a:xfrm>
            <a:off x="4849296" y="1863305"/>
            <a:ext cx="3870056" cy="4430056"/>
            <a:chOff x="6488296" y="401899"/>
            <a:chExt cx="5401184" cy="6198006"/>
          </a:xfrm>
        </p:grpSpPr>
        <p:pic>
          <p:nvPicPr>
            <p:cNvPr id="87048" name="圖片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1631" y="401899"/>
              <a:ext cx="2785236" cy="2554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7049" name="群組 16"/>
            <p:cNvGrpSpPr>
              <a:grpSpLocks/>
            </p:cNvGrpSpPr>
            <p:nvPr/>
          </p:nvGrpSpPr>
          <p:grpSpPr bwMode="auto">
            <a:xfrm>
              <a:off x="6488296" y="2938288"/>
              <a:ext cx="3199019" cy="3661617"/>
              <a:chOff x="9059479" y="3967901"/>
              <a:chExt cx="1331236" cy="1759113"/>
            </a:xfrm>
          </p:grpSpPr>
          <p:pic>
            <p:nvPicPr>
              <p:cNvPr id="87062" name="圖片 19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59479" y="3967901"/>
                <a:ext cx="1331236" cy="175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7063" name="群組 20"/>
              <p:cNvGrpSpPr>
                <a:grpSpLocks/>
              </p:cNvGrpSpPr>
              <p:nvPr/>
            </p:nvGrpSpPr>
            <p:grpSpPr bwMode="auto">
              <a:xfrm>
                <a:off x="9237855" y="4221707"/>
                <a:ext cx="980839" cy="749428"/>
                <a:chOff x="7816871" y="3756700"/>
                <a:chExt cx="980839" cy="749428"/>
              </a:xfrm>
            </p:grpSpPr>
            <p:pic>
              <p:nvPicPr>
                <p:cNvPr id="87064" name="圖片 21"/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782002">
                  <a:off x="7817803" y="3767236"/>
                  <a:ext cx="434724" cy="4365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7065" name="圖片 22"/>
                <p:cNvPicPr>
                  <a:picLocks noChangeAspect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528161">
                  <a:off x="8322610" y="3756700"/>
                  <a:ext cx="475100" cy="4771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7066" name="圖片 23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58523" y="4231243"/>
                  <a:ext cx="416689" cy="2748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87050" name="圖片 17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8690" y="4458162"/>
              <a:ext cx="1001322" cy="572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51" name="圖片 1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6114" y="4016781"/>
              <a:ext cx="1074392" cy="300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52" name="圖片 32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8784" y="4188950"/>
              <a:ext cx="1520656" cy="1033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53" name="圖片 33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447639">
              <a:off x="7180941" y="4400212"/>
              <a:ext cx="430651" cy="1240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54" name="圖片 34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232240">
              <a:off x="7942156" y="4417246"/>
              <a:ext cx="422186" cy="123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55" name="圖片 35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15636">
              <a:off x="7790205" y="4503428"/>
              <a:ext cx="394122" cy="1243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56" name="圖片 36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949832">
              <a:off x="8555038" y="4456387"/>
              <a:ext cx="436908" cy="1239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7057" name="群組 1"/>
            <p:cNvGrpSpPr>
              <a:grpSpLocks/>
            </p:cNvGrpSpPr>
            <p:nvPr/>
          </p:nvGrpSpPr>
          <p:grpSpPr bwMode="auto">
            <a:xfrm>
              <a:off x="8394206" y="3726219"/>
              <a:ext cx="3495274" cy="2168971"/>
              <a:chOff x="8394207" y="3726219"/>
              <a:chExt cx="3495273" cy="2168971"/>
            </a:xfrm>
          </p:grpSpPr>
          <p:grpSp>
            <p:nvGrpSpPr>
              <p:cNvPr id="87058" name="群組 24"/>
              <p:cNvGrpSpPr>
                <a:grpSpLocks/>
              </p:cNvGrpSpPr>
              <p:nvPr/>
            </p:nvGrpSpPr>
            <p:grpSpPr bwMode="auto">
              <a:xfrm>
                <a:off x="9767333" y="3726219"/>
                <a:ext cx="2122147" cy="2168971"/>
                <a:chOff x="10484464" y="5441447"/>
                <a:chExt cx="2581475" cy="2625712"/>
              </a:xfrm>
            </p:grpSpPr>
            <p:sp>
              <p:nvSpPr>
                <p:cNvPr id="26" name="橢圓 25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10483961" y="5442891"/>
                  <a:ext cx="2581978" cy="2625652"/>
                </a:xfrm>
                <a:prstGeom prst="ellipse">
                  <a:avLst/>
                </a:prstGeom>
                <a:solidFill>
                  <a:srgbClr val="6699FF"/>
                </a:solidFill>
                <a:ln w="762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HK" altLang="en-US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87061" name="圖片 26"/>
                <p:cNvPicPr>
                  <a:picLocks noChangeAspect="1"/>
                </p:cNvPicPr>
                <p:nvPr/>
              </p:nvPicPr>
              <p:blipFill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62391" y="6104897"/>
                  <a:ext cx="2086143" cy="15132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38" name="直線接點 37">
                <a:extLst>
                  <a:ext uri="{FF2B5EF4-FFF2-40B4-BE49-F238E27FC236}"/>
                </a:extLst>
              </p:cNvPr>
              <p:cNvCxnSpPr>
                <a:cxnSpLocks/>
              </p:cNvCxnSpPr>
              <p:nvPr/>
            </p:nvCxnSpPr>
            <p:spPr>
              <a:xfrm>
                <a:off x="8394597" y="4625856"/>
                <a:ext cx="1863582" cy="215121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矩形 39"/>
          <p:cNvSpPr>
            <a:spLocks noChangeArrowheads="1"/>
          </p:cNvSpPr>
          <p:nvPr/>
        </p:nvSpPr>
        <p:spPr bwMode="auto">
          <a:xfrm>
            <a:off x="523198" y="2467268"/>
            <a:ext cx="15696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陰莖</a:t>
            </a:r>
            <a:endParaRPr lang="en-US" altLang="zh-TW" sz="5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186714" y="278996"/>
            <a:ext cx="4987377" cy="643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男孩子的私人部位 </a:t>
            </a:r>
          </a:p>
        </p:txBody>
      </p:sp>
      <p:sp>
        <p:nvSpPr>
          <p:cNvPr id="42" name="矩形 41"/>
          <p:cNvSpPr>
            <a:spLocks noChangeArrowheads="1"/>
          </p:cNvSpPr>
          <p:nvPr/>
        </p:nvSpPr>
        <p:spPr bwMode="auto">
          <a:xfrm>
            <a:off x="7174091" y="3409464"/>
            <a:ext cx="15696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臀部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82024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圖片 10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446" t="11035" b="11601"/>
          <a:stretch>
            <a:fillRect/>
          </a:stretch>
        </p:blipFill>
        <p:spPr bwMode="auto">
          <a:xfrm>
            <a:off x="0" y="1164566"/>
            <a:ext cx="9248265" cy="569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/>
          <p:cNvGrpSpPr>
            <a:grpSpLocks/>
          </p:cNvGrpSpPr>
          <p:nvPr/>
        </p:nvGrpSpPr>
        <p:grpSpPr bwMode="auto">
          <a:xfrm>
            <a:off x="4951448" y="1697073"/>
            <a:ext cx="4001184" cy="4413034"/>
            <a:chOff x="6311236" y="568996"/>
            <a:chExt cx="5395633" cy="6155112"/>
          </a:xfrm>
        </p:grpSpPr>
        <p:grpSp>
          <p:nvGrpSpPr>
            <p:cNvPr id="88088" name="群組 82"/>
            <p:cNvGrpSpPr>
              <a:grpSpLocks/>
            </p:cNvGrpSpPr>
            <p:nvPr/>
          </p:nvGrpSpPr>
          <p:grpSpPr bwMode="auto">
            <a:xfrm>
              <a:off x="9583685" y="4730912"/>
              <a:ext cx="2123184" cy="1993196"/>
              <a:chOff x="-50101" y="4788316"/>
              <a:chExt cx="2520953" cy="2353733"/>
            </a:xfrm>
          </p:grpSpPr>
          <p:sp>
            <p:nvSpPr>
              <p:cNvPr id="84" name="橢圓 83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-50041" y="4788038"/>
                <a:ext cx="2520893" cy="2354011"/>
              </a:xfrm>
              <a:prstGeom prst="ellipse">
                <a:avLst/>
              </a:prstGeom>
              <a:solidFill>
                <a:srgbClr val="FF9999"/>
              </a:solidFill>
              <a:ln w="762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HK" alt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88108" name="圖片 8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895" y="5376574"/>
                <a:ext cx="1811740" cy="1314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8089" name="群組 85"/>
            <p:cNvGrpSpPr>
              <a:grpSpLocks/>
            </p:cNvGrpSpPr>
            <p:nvPr/>
          </p:nvGrpSpPr>
          <p:grpSpPr bwMode="auto">
            <a:xfrm>
              <a:off x="6311236" y="568996"/>
              <a:ext cx="3272450" cy="6057359"/>
              <a:chOff x="3084226" y="416647"/>
              <a:chExt cx="3127596" cy="6024706"/>
            </a:xfrm>
          </p:grpSpPr>
          <p:grpSp>
            <p:nvGrpSpPr>
              <p:cNvPr id="88091" name="群組 86"/>
              <p:cNvGrpSpPr>
                <a:grpSpLocks/>
              </p:cNvGrpSpPr>
              <p:nvPr/>
            </p:nvGrpSpPr>
            <p:grpSpPr bwMode="auto">
              <a:xfrm>
                <a:off x="3084226" y="416647"/>
                <a:ext cx="3127596" cy="6024706"/>
                <a:chOff x="6295984" y="1314788"/>
                <a:chExt cx="1383460" cy="2856461"/>
              </a:xfrm>
            </p:grpSpPr>
            <p:grpSp>
              <p:nvGrpSpPr>
                <p:cNvPr id="88097" name="群組 92"/>
                <p:cNvGrpSpPr>
                  <a:grpSpLocks/>
                </p:cNvGrpSpPr>
                <p:nvPr/>
              </p:nvGrpSpPr>
              <p:grpSpPr bwMode="auto">
                <a:xfrm>
                  <a:off x="6295984" y="1314788"/>
                  <a:ext cx="1383460" cy="2856461"/>
                  <a:chOff x="7099159" y="1174479"/>
                  <a:chExt cx="1383460" cy="2856461"/>
                </a:xfrm>
              </p:grpSpPr>
              <p:grpSp>
                <p:nvGrpSpPr>
                  <p:cNvPr id="88099" name="群組 94"/>
                  <p:cNvGrpSpPr>
                    <a:grpSpLocks/>
                  </p:cNvGrpSpPr>
                  <p:nvPr/>
                </p:nvGrpSpPr>
                <p:grpSpPr bwMode="auto">
                  <a:xfrm>
                    <a:off x="7099159" y="1174479"/>
                    <a:ext cx="1383460" cy="2856461"/>
                    <a:chOff x="7099159" y="1174479"/>
                    <a:chExt cx="1383460" cy="2856461"/>
                  </a:xfrm>
                </p:grpSpPr>
                <p:grpSp>
                  <p:nvGrpSpPr>
                    <p:cNvPr id="88101" name="群組 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099159" y="1174479"/>
                      <a:ext cx="1383460" cy="2856461"/>
                      <a:chOff x="7435459" y="2291145"/>
                      <a:chExt cx="830085" cy="1644105"/>
                    </a:xfrm>
                  </p:grpSpPr>
                  <p:pic>
                    <p:nvPicPr>
                      <p:cNvPr id="88105" name="圖片 100"/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1126" y="2922750"/>
                        <a:ext cx="798750" cy="101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88106" name="圖片 101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5459" y="2291145"/>
                        <a:ext cx="830085" cy="8495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pic>
                  <p:nvPicPr>
                    <p:cNvPr id="88102" name="圖片 97"/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217977" y="2836635"/>
                      <a:ext cx="840258" cy="65159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8103" name="圖片 98"/>
                    <p:cNvPicPr>
                      <a:picLocks noChangeAspect="1"/>
                    </p:cNvPicPr>
                    <p:nvPr/>
                  </p:nvPicPr>
                  <p:blipFill>
                    <a:blip r:embed="rId7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982354">
                      <a:off x="7299403" y="2612622"/>
                      <a:ext cx="427735" cy="42957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8104" name="圖片 99"/>
                    <p:cNvPicPr>
                      <a:picLocks noChangeAspect="1"/>
                    </p:cNvPicPr>
                    <p:nvPr/>
                  </p:nvPicPr>
                  <p:blipFill>
                    <a:blip r:embed="rId8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385563">
                      <a:off x="7887342" y="2616217"/>
                      <a:ext cx="337593" cy="3390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88100" name="圖片 95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523395" y="2834955"/>
                    <a:ext cx="840258" cy="6515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88098" name="圖片 93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27499" y="2954846"/>
                  <a:ext cx="493933" cy="159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88092" name="圖片 87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0552" y="3922365"/>
                <a:ext cx="1435850" cy="1032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8093" name="圖片 88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52361">
                <a:off x="3791410" y="4281318"/>
                <a:ext cx="411588" cy="12338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8094" name="圖片 89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367760">
                <a:off x="4532639" y="4298260"/>
                <a:ext cx="403499" cy="12325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8095" name="圖片 90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130462">
                <a:off x="4359995" y="4298378"/>
                <a:ext cx="376676" cy="123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8096" name="圖片 91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49832">
                <a:off x="5080690" y="4258724"/>
                <a:ext cx="417567" cy="1233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44" name="直線接點 43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>
              <a:off x="8343910" y="4529767"/>
              <a:ext cx="1763958" cy="900176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8068" name="群組 2"/>
          <p:cNvGrpSpPr>
            <a:grpSpLocks/>
          </p:cNvGrpSpPr>
          <p:nvPr/>
        </p:nvGrpSpPr>
        <p:grpSpPr bwMode="auto">
          <a:xfrm>
            <a:off x="272921" y="1592582"/>
            <a:ext cx="4513056" cy="4871215"/>
            <a:chOff x="194553" y="2040191"/>
            <a:chExt cx="4569535" cy="5001805"/>
          </a:xfrm>
        </p:grpSpPr>
        <p:grpSp>
          <p:nvGrpSpPr>
            <p:cNvPr id="88071" name="群組 27"/>
            <p:cNvGrpSpPr>
              <a:grpSpLocks/>
            </p:cNvGrpSpPr>
            <p:nvPr/>
          </p:nvGrpSpPr>
          <p:grpSpPr bwMode="auto">
            <a:xfrm>
              <a:off x="2214563" y="2189163"/>
              <a:ext cx="2549525" cy="4514850"/>
              <a:chOff x="4756356" y="1251025"/>
              <a:chExt cx="1515747" cy="2848411"/>
            </a:xfrm>
          </p:grpSpPr>
          <p:grpSp>
            <p:nvGrpSpPr>
              <p:cNvPr id="88083" name="群組 19"/>
              <p:cNvGrpSpPr>
                <a:grpSpLocks/>
              </p:cNvGrpSpPr>
              <p:nvPr/>
            </p:nvGrpSpPr>
            <p:grpSpPr bwMode="auto">
              <a:xfrm>
                <a:off x="4756356" y="1251025"/>
                <a:ext cx="1515747" cy="1510917"/>
                <a:chOff x="3113947" y="3446973"/>
                <a:chExt cx="1515747" cy="1510917"/>
              </a:xfrm>
            </p:grpSpPr>
            <p:pic>
              <p:nvPicPr>
                <p:cNvPr id="88086" name="圖片 18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13947" y="3446973"/>
                  <a:ext cx="1515747" cy="15109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8087" name="圖片 17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77744" y="3470131"/>
                  <a:ext cx="1137759" cy="10762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88084" name="圖片 10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6355" y="2335460"/>
                <a:ext cx="1438024" cy="1763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8085" name="圖片 2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7743" y="3117677"/>
                <a:ext cx="210709" cy="165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8072" name="群組 3"/>
            <p:cNvGrpSpPr>
              <a:grpSpLocks/>
            </p:cNvGrpSpPr>
            <p:nvPr/>
          </p:nvGrpSpPr>
          <p:grpSpPr bwMode="auto">
            <a:xfrm>
              <a:off x="395288" y="2930525"/>
              <a:ext cx="2771775" cy="1622425"/>
              <a:chOff x="526380" y="1620309"/>
              <a:chExt cx="3696299" cy="2163421"/>
            </a:xfrm>
          </p:grpSpPr>
          <p:grpSp>
            <p:nvGrpSpPr>
              <p:cNvPr id="88079" name="群組 79"/>
              <p:cNvGrpSpPr>
                <a:grpSpLocks/>
              </p:cNvGrpSpPr>
              <p:nvPr/>
            </p:nvGrpSpPr>
            <p:grpSpPr bwMode="auto">
              <a:xfrm>
                <a:off x="526380" y="1620309"/>
                <a:ext cx="2169319" cy="2163421"/>
                <a:chOff x="1255179" y="6858000"/>
                <a:chExt cx="2520953" cy="2353733"/>
              </a:xfrm>
            </p:grpSpPr>
            <p:sp>
              <p:nvSpPr>
                <p:cNvPr id="72" name="橢圓 71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1255179" y="6859130"/>
                  <a:ext cx="2520449" cy="2352910"/>
                </a:xfrm>
                <a:prstGeom prst="ellipse">
                  <a:avLst/>
                </a:prstGeom>
                <a:solidFill>
                  <a:srgbClr val="FF9999"/>
                </a:solidFill>
                <a:ln w="762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HK" altLang="en-US" sz="3600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88082" name="圖片 75"/>
                <p:cNvPicPr>
                  <a:picLocks noChangeAspect="1"/>
                </p:cNvPicPr>
                <p:nvPr/>
              </p:nvPicPr>
              <p:blipFill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92324" y="7426842"/>
                  <a:ext cx="2246661" cy="9878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35" name="直線接點 34">
                <a:extLst>
                  <a:ext uri="{FF2B5EF4-FFF2-40B4-BE49-F238E27FC236}"/>
                </a:extLst>
              </p:cNvPr>
              <p:cNvCxnSpPr>
                <a:cxnSpLocks/>
              </p:cNvCxnSpPr>
              <p:nvPr/>
            </p:nvCxnSpPr>
            <p:spPr>
              <a:xfrm>
                <a:off x="1971403" y="2662630"/>
                <a:ext cx="2252617" cy="950849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8073" name="群組 7"/>
            <p:cNvGrpSpPr>
              <a:grpSpLocks/>
            </p:cNvGrpSpPr>
            <p:nvPr/>
          </p:nvGrpSpPr>
          <p:grpSpPr bwMode="auto">
            <a:xfrm>
              <a:off x="409466" y="5279532"/>
              <a:ext cx="2961391" cy="1762464"/>
              <a:chOff x="814162" y="4388131"/>
              <a:chExt cx="3949094" cy="2350923"/>
            </a:xfrm>
          </p:grpSpPr>
          <p:sp>
            <p:nvSpPr>
              <p:cNvPr id="70" name="橢圓 69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814162" y="4991813"/>
                <a:ext cx="1852840" cy="1747241"/>
              </a:xfrm>
              <a:prstGeom prst="ellipse">
                <a:avLst/>
              </a:prstGeom>
              <a:solidFill>
                <a:srgbClr val="FF9999"/>
              </a:solidFill>
              <a:ln w="762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HK" altLang="en-US" sz="3600">
                  <a:solidFill>
                    <a:prstClr val="white"/>
                  </a:solidFill>
                </a:endParaRPr>
              </a:p>
            </p:txBody>
          </p:sp>
          <p:pic>
            <p:nvPicPr>
              <p:cNvPr id="88077" name="圖片 81"/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7915" y="5475793"/>
                <a:ext cx="1315650" cy="778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8" name="直線接點 37">
                <a:extLst>
                  <a:ext uri="{FF2B5EF4-FFF2-40B4-BE49-F238E27FC236}"/>
                </a:extLst>
              </p:cNvPr>
              <p:cNvCxnSpPr>
                <a:cxnSpLocks/>
              </p:cNvCxnSpPr>
              <p:nvPr/>
            </p:nvCxnSpPr>
            <p:spPr>
              <a:xfrm flipV="1">
                <a:off x="1894931" y="4388131"/>
                <a:ext cx="2868325" cy="1415239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8074" name="文字方塊 44"/>
            <p:cNvSpPr txBox="1">
              <a:spLocks noChangeArrowheads="1"/>
            </p:cNvSpPr>
            <p:nvPr/>
          </p:nvSpPr>
          <p:spPr bwMode="auto">
            <a:xfrm>
              <a:off x="194553" y="2040191"/>
              <a:ext cx="1936239" cy="948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TW" altLang="en-US" sz="5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胸部</a:t>
              </a:r>
              <a:endParaRPr lang="zh-HK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8075" name="矩形 45"/>
            <p:cNvSpPr>
              <a:spLocks noChangeArrowheads="1"/>
            </p:cNvSpPr>
            <p:nvPr/>
          </p:nvSpPr>
          <p:spPr bwMode="auto">
            <a:xfrm>
              <a:off x="291521" y="4920678"/>
              <a:ext cx="1589304" cy="948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TW" altLang="en-US" sz="5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陰部</a:t>
              </a:r>
              <a:endPara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47" name="矩形 46"/>
          <p:cNvSpPr>
            <a:spLocks noChangeArrowheads="1"/>
          </p:cNvSpPr>
          <p:nvPr/>
        </p:nvSpPr>
        <p:spPr bwMode="auto">
          <a:xfrm>
            <a:off x="7393302" y="3855673"/>
            <a:ext cx="15696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臀部</a:t>
            </a:r>
          </a:p>
        </p:txBody>
      </p:sp>
      <p:sp>
        <p:nvSpPr>
          <p:cNvPr id="45" name="矩形 44"/>
          <p:cNvSpPr/>
          <p:nvPr/>
        </p:nvSpPr>
        <p:spPr>
          <a:xfrm>
            <a:off x="2186714" y="278996"/>
            <a:ext cx="4987377" cy="643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 smtClean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女孩子</a:t>
            </a:r>
            <a:r>
              <a:rPr lang="zh-TW" altLang="en-US" sz="4400" b="1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的私人部位 </a:t>
            </a:r>
          </a:p>
        </p:txBody>
      </p:sp>
    </p:spTree>
    <p:extLst>
      <p:ext uri="{BB962C8B-B14F-4D97-AF65-F5344CB8AC3E}">
        <p14:creationId xmlns:p14="http://schemas.microsoft.com/office/powerpoint/2010/main" val="38666227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536832" y="339400"/>
            <a:ext cx="8153400" cy="1689773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4400" dirty="0" smtClean="0"/>
              <a:t>我們要穿內衣和內褲</a:t>
            </a:r>
            <a:endParaRPr lang="en-US" altLang="zh-TW" sz="4400" dirty="0"/>
          </a:p>
          <a:p>
            <a:pPr marL="0" indent="0" algn="ctr">
              <a:buNone/>
            </a:pPr>
            <a:r>
              <a:rPr lang="zh-TW" altLang="en-US" sz="4400" dirty="0" smtClean="0"/>
              <a:t>保護</a:t>
            </a:r>
            <a:r>
              <a:rPr lang="zh-TW" altLang="en-US" sz="4400" b="1" dirty="0" smtClean="0"/>
              <a:t>私人部位</a:t>
            </a:r>
            <a:endParaRPr lang="zh-HK" altLang="en-US" sz="4400" b="1" dirty="0"/>
          </a:p>
        </p:txBody>
      </p:sp>
      <p:grpSp>
        <p:nvGrpSpPr>
          <p:cNvPr id="6" name="群組 27"/>
          <p:cNvGrpSpPr>
            <a:grpSpLocks/>
          </p:cNvGrpSpPr>
          <p:nvPr/>
        </p:nvGrpSpPr>
        <p:grpSpPr bwMode="auto">
          <a:xfrm>
            <a:off x="4691170" y="2463739"/>
            <a:ext cx="2219641" cy="4008475"/>
            <a:chOff x="4756356" y="1251025"/>
            <a:chExt cx="1515747" cy="2848411"/>
          </a:xfrm>
        </p:grpSpPr>
        <p:grpSp>
          <p:nvGrpSpPr>
            <p:cNvPr id="7" name="群組 19"/>
            <p:cNvGrpSpPr>
              <a:grpSpLocks/>
            </p:cNvGrpSpPr>
            <p:nvPr/>
          </p:nvGrpSpPr>
          <p:grpSpPr bwMode="auto">
            <a:xfrm>
              <a:off x="4756356" y="1251025"/>
              <a:ext cx="1515747" cy="1510917"/>
              <a:chOff x="3113947" y="3446973"/>
              <a:chExt cx="1515747" cy="1510917"/>
            </a:xfrm>
          </p:grpSpPr>
          <p:pic>
            <p:nvPicPr>
              <p:cNvPr id="10" name="圖片 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3947" y="3446973"/>
                <a:ext cx="1515747" cy="15109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圖片 1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7744" y="3470131"/>
                <a:ext cx="1137759" cy="1076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圖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6355" y="2335460"/>
              <a:ext cx="1438024" cy="176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圖片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7743" y="3117677"/>
              <a:ext cx="210709" cy="1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群組 3"/>
          <p:cNvGrpSpPr>
            <a:grpSpLocks/>
          </p:cNvGrpSpPr>
          <p:nvPr/>
        </p:nvGrpSpPr>
        <p:grpSpPr bwMode="auto">
          <a:xfrm>
            <a:off x="2298177" y="2432477"/>
            <a:ext cx="2072848" cy="4027016"/>
            <a:chOff x="5484553" y="2185414"/>
            <a:chExt cx="1362423" cy="3065206"/>
          </a:xfrm>
        </p:grpSpPr>
        <p:pic>
          <p:nvPicPr>
            <p:cNvPr id="13" name="圖片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3016" y="2185414"/>
              <a:ext cx="1186795" cy="1331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群組 5"/>
            <p:cNvGrpSpPr>
              <a:grpSpLocks/>
            </p:cNvGrpSpPr>
            <p:nvPr/>
          </p:nvGrpSpPr>
          <p:grpSpPr bwMode="auto">
            <a:xfrm>
              <a:off x="5484553" y="3486644"/>
              <a:ext cx="1362423" cy="1763976"/>
              <a:chOff x="3546000" y="3883054"/>
              <a:chExt cx="1362423" cy="1763976"/>
            </a:xfrm>
          </p:grpSpPr>
          <p:pic>
            <p:nvPicPr>
              <p:cNvPr id="15" name="圖片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6000" y="3883054"/>
                <a:ext cx="1362423" cy="1763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6" name="群組 7"/>
              <p:cNvGrpSpPr>
                <a:grpSpLocks/>
              </p:cNvGrpSpPr>
              <p:nvPr/>
            </p:nvGrpSpPr>
            <p:grpSpPr bwMode="auto">
              <a:xfrm>
                <a:off x="4031847" y="4607704"/>
                <a:ext cx="365559" cy="252698"/>
                <a:chOff x="4029484" y="4614793"/>
                <a:chExt cx="365559" cy="252698"/>
              </a:xfrm>
            </p:grpSpPr>
            <p:pic>
              <p:nvPicPr>
                <p:cNvPr id="17" name="圖片 8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371650">
                  <a:off x="4029484" y="4614793"/>
                  <a:ext cx="206474" cy="1656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" name="圖片 9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228350" flipH="1">
                  <a:off x="4188569" y="4615630"/>
                  <a:ext cx="206474" cy="1656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" name="圖片 10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7970">
                  <a:off x="4131274" y="4662573"/>
                  <a:ext cx="163183" cy="2049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27132" y="4789577"/>
            <a:ext cx="947715" cy="570019"/>
          </a:xfrm>
          <a:prstGeom prst="rect">
            <a:avLst/>
          </a:prstGeom>
        </p:spPr>
      </p:pic>
      <p:pic>
        <p:nvPicPr>
          <p:cNvPr id="23" name="圖片 2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2145" y="4103026"/>
            <a:ext cx="1020014" cy="1024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4597" y="4771518"/>
            <a:ext cx="923545" cy="603835"/>
          </a:xfrm>
          <a:prstGeom prst="rect">
            <a:avLst/>
          </a:prstGeom>
        </p:spPr>
      </p:pic>
      <p:pic>
        <p:nvPicPr>
          <p:cNvPr id="21" name="圖片 2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3615" y="4211836"/>
            <a:ext cx="1000146" cy="93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99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13192" y="993344"/>
            <a:ext cx="6865144" cy="24479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zh-TW" altLang="en-US" sz="3300" dirty="0">
                <a:solidFill>
                  <a:schemeClr val="accent6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安全、舒服、親切、善意</a:t>
            </a:r>
            <a:endParaRPr lang="en-US" altLang="zh-TW" sz="3300" dirty="0">
              <a:solidFill>
                <a:schemeClr val="accent6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altLang="zh-TW" sz="1600" dirty="0">
                <a:solidFill>
                  <a:schemeClr val="accent6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/>
            </a:r>
            <a:br>
              <a:rPr lang="en-US" altLang="zh-TW" sz="1600" dirty="0">
                <a:solidFill>
                  <a:schemeClr val="accent6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r>
              <a:rPr lang="zh-TW" altLang="en-US" sz="3300" dirty="0">
                <a:solidFill>
                  <a:schemeClr val="accent6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例如：</a:t>
            </a:r>
            <a:r>
              <a:rPr lang="zh-TW" altLang="en-US" sz="3300" dirty="0" smtClean="0">
                <a:solidFill>
                  <a:schemeClr val="accent6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拍膊頭、</a:t>
            </a:r>
            <a:r>
              <a:rPr lang="zh-TW" altLang="en-US" sz="3300" dirty="0">
                <a:solidFill>
                  <a:schemeClr val="accent6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握手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zh-TW" altLang="en-US" sz="3300" dirty="0">
              <a:solidFill>
                <a:schemeClr val="accent6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4579" name="標題 3"/>
          <p:cNvSpPr>
            <a:spLocks noGrp="1"/>
          </p:cNvSpPr>
          <p:nvPr>
            <p:ph type="title"/>
          </p:nvPr>
        </p:nvSpPr>
        <p:spPr>
          <a:xfrm>
            <a:off x="1126571" y="-56537"/>
            <a:ext cx="3326606" cy="994172"/>
          </a:xfrm>
        </p:spPr>
        <p:txBody>
          <a:bodyPr/>
          <a:lstStyle/>
          <a:p>
            <a:pPr algn="ctr" eaLnBrk="1" hangingPunct="1"/>
            <a:r>
              <a:rPr lang="zh-TW" altLang="en-US" sz="4050" b="1" dirty="0">
                <a:solidFill>
                  <a:srgbClr val="00B05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好接觸</a:t>
            </a:r>
            <a:endParaRPr lang="zh-TW" altLang="en-US" sz="4050" b="1" dirty="0">
              <a:solidFill>
                <a:srgbClr val="00B050"/>
              </a:solidFill>
            </a:endParaRPr>
          </a:p>
        </p:txBody>
      </p:sp>
      <p:pic>
        <p:nvPicPr>
          <p:cNvPr id="24580" name="Picture 4" descr="touch shoulder cartoon的圖片搜尋結果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571" y="3814810"/>
            <a:ext cx="2621164" cy="223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shake hand cartoon的圖片搜尋結果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8755" y="3497324"/>
            <a:ext cx="2766113" cy="242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0813" y="4603920"/>
            <a:ext cx="1620780" cy="169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3268" y="4529154"/>
            <a:ext cx="1515047" cy="158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6543326" y="1734608"/>
            <a:ext cx="2064989" cy="600164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33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開心</a:t>
            </a:r>
            <a:r>
              <a:rPr lang="en-US" altLang="zh-TW" sz="33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3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舒服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03" y="2975772"/>
            <a:ext cx="962661" cy="96681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21" y="3606685"/>
            <a:ext cx="680300" cy="67179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956" y="2733314"/>
            <a:ext cx="1038703" cy="98403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693" y="690387"/>
            <a:ext cx="1627656" cy="155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3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1264597" y="445436"/>
            <a:ext cx="1749028" cy="767953"/>
          </a:xfrm>
        </p:spPr>
        <p:txBody>
          <a:bodyPr/>
          <a:lstStyle/>
          <a:p>
            <a:r>
              <a:rPr lang="zh-TW" altLang="en-US" sz="405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壞接觸</a:t>
            </a:r>
            <a:endParaRPr lang="zh-TW" altLang="en-US" sz="4050" dirty="0">
              <a:solidFill>
                <a:srgbClr val="FF0000"/>
              </a:solidFill>
            </a:endParaRPr>
          </a:p>
        </p:txBody>
      </p:sp>
      <p:sp>
        <p:nvSpPr>
          <p:cNvPr id="25603" name="內容版面配置區 2"/>
          <p:cNvSpPr>
            <a:spLocks noGrp="1"/>
          </p:cNvSpPr>
          <p:nvPr>
            <p:ph idx="1"/>
          </p:nvPr>
        </p:nvSpPr>
        <p:spPr>
          <a:xfrm>
            <a:off x="1264597" y="1322140"/>
            <a:ext cx="6062242" cy="963215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不安全、不舒服</a:t>
            </a:r>
            <a:r>
              <a:rPr lang="zh-TW" altLang="en-US" sz="3000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、痛楚</a:t>
            </a:r>
            <a:endParaRPr lang="en-US" altLang="zh-TW" sz="3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0" indent="0">
              <a:buNone/>
            </a:pPr>
            <a:endParaRPr lang="en-US" altLang="zh-TW" sz="12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0" indent="0">
              <a:buNone/>
            </a:pPr>
            <a:r>
              <a:rPr lang="zh-TW" altLang="en-US" sz="3000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例如</a:t>
            </a:r>
            <a:r>
              <a:rPr lang="zh-TW" altLang="en-US" sz="3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：</a:t>
            </a:r>
            <a:r>
              <a:rPr lang="zh-TW" altLang="en-US" sz="3000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扯</a:t>
            </a:r>
            <a:r>
              <a:rPr lang="zh-TW" altLang="en-US" sz="3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頭髮、打人</a:t>
            </a:r>
          </a:p>
          <a:p>
            <a:pPr marL="0" indent="0">
              <a:buNone/>
            </a:pPr>
            <a:endParaRPr lang="zh-TW" altLang="en-US" sz="3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25604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4116" y="4465553"/>
            <a:ext cx="2475101" cy="217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圖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633" y="3106367"/>
            <a:ext cx="1944202" cy="233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" descr="bite people cartoon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9146" y="3254874"/>
            <a:ext cx="3215229" cy="180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052" y="4569124"/>
            <a:ext cx="1427873" cy="175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6158180" y="1592377"/>
            <a:ext cx="2064989" cy="600164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r>
              <a:rPr lang="zh-TW" altLang="en-US" sz="33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受傷</a:t>
            </a:r>
            <a:r>
              <a:rPr lang="en-US" altLang="zh-TW" sz="33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3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受驚</a:t>
            </a:r>
          </a:p>
        </p:txBody>
      </p:sp>
      <p:pic>
        <p:nvPicPr>
          <p:cNvPr id="13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8887" y="4486321"/>
            <a:ext cx="1427873" cy="175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6127" y="3022120"/>
            <a:ext cx="1427873" cy="175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中庸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中庸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中庸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中庸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中庸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中庸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中庸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中庸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3671</TotalTime>
  <Words>611</Words>
  <Application>Microsoft Office PowerPoint</Application>
  <PresentationFormat>如螢幕大小 (4:3)</PresentationFormat>
  <Paragraphs>116</Paragraphs>
  <Slides>44</Slides>
  <Notes>0</Notes>
  <HiddenSlides>0</HiddenSlides>
  <MMClips>9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44</vt:i4>
      </vt:variant>
    </vt:vector>
  </HeadingPairs>
  <TitlesOfParts>
    <vt:vector size="54" baseType="lpstr">
      <vt:lpstr>Adobe 繁黑體 Std B</vt:lpstr>
      <vt:lpstr>微軟正黑體</vt:lpstr>
      <vt:lpstr>新細明體</vt:lpstr>
      <vt:lpstr>Arial</vt:lpstr>
      <vt:lpstr>Times New Roman</vt:lpstr>
      <vt:lpstr>Tw Cen MT</vt:lpstr>
      <vt:lpstr>Wingdings</vt:lpstr>
      <vt:lpstr>Wingdings 2</vt:lpstr>
      <vt:lpstr>中庸</vt:lpstr>
      <vt:lpstr>3_中庸</vt:lpstr>
      <vt:lpstr>PowerPoint 簡報</vt:lpstr>
      <vt:lpstr>PowerPoint 簡報</vt:lpstr>
      <vt:lpstr>課堂目的</vt:lpstr>
      <vt:lpstr>短片：我們的身體</vt:lpstr>
      <vt:lpstr>PowerPoint 簡報</vt:lpstr>
      <vt:lpstr>PowerPoint 簡報</vt:lpstr>
      <vt:lpstr>PowerPoint 簡報</vt:lpstr>
      <vt:lpstr>好接觸</vt:lpstr>
      <vt:lpstr>壞接觸</vt:lpstr>
      <vt:lpstr>壞接觸：看到私人部位</vt:lpstr>
      <vt:lpstr>壞接觸：摸到私人部位</vt:lpstr>
      <vt:lpstr>一同聽兒歌《保護自己我做到》</vt:lpstr>
      <vt:lpstr>遊戲：Say Yes or No</vt:lpstr>
      <vt:lpstr>情景一：摸到身體 Say Yes or No</vt:lpstr>
      <vt:lpstr>處理方法</vt:lpstr>
      <vt:lpstr>PowerPoint 簡報</vt:lpstr>
      <vt:lpstr>處理方法</vt:lpstr>
      <vt:lpstr>PowerPoint 簡報</vt:lpstr>
      <vt:lpstr>處理方法</vt:lpstr>
      <vt:lpstr>PowerPoint 簡報</vt:lpstr>
      <vt:lpstr>處理方法</vt:lpstr>
      <vt:lpstr>PowerPoint 簡報</vt:lpstr>
      <vt:lpstr>處理方法</vt:lpstr>
      <vt:lpstr>觀看動畫「拒絕壞接觸」</vt:lpstr>
      <vt:lpstr>PowerPoint 簡報</vt:lpstr>
      <vt:lpstr>遇到壞接觸時，阿寶有什麼感受呢?</vt:lpstr>
      <vt:lpstr>PowerPoint 簡報</vt:lpstr>
      <vt:lpstr>PowerPoint 簡報</vt:lpstr>
      <vt:lpstr>皮皮有什麼反應？</vt:lpstr>
      <vt:lpstr>遇到壞接觸時…</vt:lpstr>
      <vt:lpstr>遊戲：誰是信任的大人</vt:lpstr>
      <vt:lpstr>遊戲：誰是信任的大人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總結</vt:lpstr>
      <vt:lpstr>總結</vt:lpstr>
      <vt:lpstr>總結</vt:lpstr>
      <vt:lpstr>總結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yung</dc:creator>
  <cp:lastModifiedBy>yung</cp:lastModifiedBy>
  <cp:revision>195</cp:revision>
  <cp:lastPrinted>2017-08-05T01:04:19Z</cp:lastPrinted>
  <dcterms:created xsi:type="dcterms:W3CDTF">2017-08-01T03:56:18Z</dcterms:created>
  <dcterms:modified xsi:type="dcterms:W3CDTF">2022-01-03T06:02:24Z</dcterms:modified>
</cp:coreProperties>
</file>